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7" r:id="rId2"/>
    <p:sldId id="262" r:id="rId3"/>
    <p:sldId id="259" r:id="rId4"/>
    <p:sldId id="265" r:id="rId5"/>
    <p:sldId id="271" r:id="rId6"/>
    <p:sldId id="263" r:id="rId7"/>
    <p:sldId id="266" r:id="rId8"/>
    <p:sldId id="264" r:id="rId9"/>
    <p:sldId id="268" r:id="rId10"/>
    <p:sldId id="258" r:id="rId11"/>
    <p:sldId id="257" r:id="rId12"/>
    <p:sldId id="256"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DDEF08F2-6767-4C18-AC82-C866A557878A}">
          <p14:sldIdLst>
            <p14:sldId id="267"/>
            <p14:sldId id="262"/>
            <p14:sldId id="259"/>
            <p14:sldId id="265"/>
            <p14:sldId id="271"/>
            <p14:sldId id="263"/>
            <p14:sldId id="266"/>
            <p14:sldId id="264"/>
            <p14:sldId id="268"/>
            <p14:sldId id="258"/>
            <p14:sldId id="257"/>
            <p14:sldId id="256"/>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9" autoAdjust="0"/>
    <p:restoredTop sz="86448" autoAdjust="0"/>
  </p:normalViewPr>
  <p:slideViewPr>
    <p:cSldViewPr>
      <p:cViewPr varScale="1">
        <p:scale>
          <a:sx n="50" d="100"/>
          <a:sy n="50" d="100"/>
        </p:scale>
        <p:origin x="-840" y="-90"/>
      </p:cViewPr>
      <p:guideLst>
        <p:guide orient="horz" pos="2160"/>
        <p:guide pos="2880"/>
      </p:guideLst>
    </p:cSldViewPr>
  </p:slideViewPr>
  <p:outlineViewPr>
    <p:cViewPr>
      <p:scale>
        <a:sx n="33" d="100"/>
        <a:sy n="33" d="100"/>
      </p:scale>
      <p:origin x="0" y="332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9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CA09D-1759-478E-9093-D0CDCD10B257}" type="datetimeFigureOut">
              <a:rPr lang="ru-RU" smtClean="0"/>
              <a:t>26.05.2014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E1BC27-C57D-4A83-8722-BFF337B17355}" type="slidenum">
              <a:rPr lang="ru-RU" smtClean="0"/>
              <a:t>‹#›</a:t>
            </a:fld>
            <a:endParaRPr lang="ru-RU"/>
          </a:p>
        </p:txBody>
      </p:sp>
    </p:spTree>
    <p:extLst>
      <p:ext uri="{BB962C8B-B14F-4D97-AF65-F5344CB8AC3E}">
        <p14:creationId xmlns:p14="http://schemas.microsoft.com/office/powerpoint/2010/main" val="1986061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8E1BC27-C57D-4A83-8722-BFF337B17355}" type="slidenum">
              <a:rPr lang="ru-RU" smtClean="0"/>
              <a:t>2</a:t>
            </a:fld>
            <a:endParaRPr lang="ru-RU"/>
          </a:p>
        </p:txBody>
      </p:sp>
    </p:spTree>
    <p:extLst>
      <p:ext uri="{BB962C8B-B14F-4D97-AF65-F5344CB8AC3E}">
        <p14:creationId xmlns:p14="http://schemas.microsoft.com/office/powerpoint/2010/main" val="3494600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40C56DC-E977-420E-814F-2419F3E2370A}" type="datetimeFigureOut">
              <a:rPr lang="ru-RU" smtClean="0"/>
              <a:t>26.05.2014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5C9955-58F4-49D3-8673-611E23CC2502}" type="slidenum">
              <a:rPr lang="ru-RU" smtClean="0"/>
              <a:t>‹#›</a:t>
            </a:fld>
            <a:endParaRPr lang="ru-RU"/>
          </a:p>
        </p:txBody>
      </p:sp>
    </p:spTree>
    <p:extLst>
      <p:ext uri="{BB962C8B-B14F-4D97-AF65-F5344CB8AC3E}">
        <p14:creationId xmlns:p14="http://schemas.microsoft.com/office/powerpoint/2010/main" val="1603650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0C56DC-E977-420E-814F-2419F3E2370A}" type="datetimeFigureOut">
              <a:rPr lang="ru-RU" smtClean="0"/>
              <a:t>26.05.2014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5C9955-58F4-49D3-8673-611E23CC2502}" type="slidenum">
              <a:rPr lang="ru-RU" smtClean="0"/>
              <a:t>‹#›</a:t>
            </a:fld>
            <a:endParaRPr lang="ru-RU"/>
          </a:p>
        </p:txBody>
      </p:sp>
    </p:spTree>
    <p:extLst>
      <p:ext uri="{BB962C8B-B14F-4D97-AF65-F5344CB8AC3E}">
        <p14:creationId xmlns:p14="http://schemas.microsoft.com/office/powerpoint/2010/main" val="387771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0C56DC-E977-420E-814F-2419F3E2370A}" type="datetimeFigureOut">
              <a:rPr lang="ru-RU" smtClean="0"/>
              <a:t>26.05.2014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5C9955-58F4-49D3-8673-611E23CC2502}" type="slidenum">
              <a:rPr lang="ru-RU" smtClean="0"/>
              <a:t>‹#›</a:t>
            </a:fld>
            <a:endParaRPr lang="ru-RU"/>
          </a:p>
        </p:txBody>
      </p:sp>
    </p:spTree>
    <p:extLst>
      <p:ext uri="{BB962C8B-B14F-4D97-AF65-F5344CB8AC3E}">
        <p14:creationId xmlns:p14="http://schemas.microsoft.com/office/powerpoint/2010/main" val="372226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0C56DC-E977-420E-814F-2419F3E2370A}" type="datetimeFigureOut">
              <a:rPr lang="ru-RU" smtClean="0"/>
              <a:t>26.05.2014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5C9955-58F4-49D3-8673-611E23CC2502}" type="slidenum">
              <a:rPr lang="ru-RU" smtClean="0"/>
              <a:t>‹#›</a:t>
            </a:fld>
            <a:endParaRPr lang="ru-RU"/>
          </a:p>
        </p:txBody>
      </p:sp>
    </p:spTree>
    <p:extLst>
      <p:ext uri="{BB962C8B-B14F-4D97-AF65-F5344CB8AC3E}">
        <p14:creationId xmlns:p14="http://schemas.microsoft.com/office/powerpoint/2010/main" val="4350424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40C56DC-E977-420E-814F-2419F3E2370A}" type="datetimeFigureOut">
              <a:rPr lang="ru-RU" smtClean="0"/>
              <a:t>26.05.2014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5C9955-58F4-49D3-8673-611E23CC2502}" type="slidenum">
              <a:rPr lang="ru-RU" smtClean="0"/>
              <a:t>‹#›</a:t>
            </a:fld>
            <a:endParaRPr lang="ru-RU"/>
          </a:p>
        </p:txBody>
      </p:sp>
    </p:spTree>
    <p:extLst>
      <p:ext uri="{BB962C8B-B14F-4D97-AF65-F5344CB8AC3E}">
        <p14:creationId xmlns:p14="http://schemas.microsoft.com/office/powerpoint/2010/main" val="372432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40C56DC-E977-420E-814F-2419F3E2370A}" type="datetimeFigureOut">
              <a:rPr lang="ru-RU" smtClean="0"/>
              <a:t>26.05.2014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5C9955-58F4-49D3-8673-611E23CC2502}" type="slidenum">
              <a:rPr lang="ru-RU" smtClean="0"/>
              <a:t>‹#›</a:t>
            </a:fld>
            <a:endParaRPr lang="ru-RU"/>
          </a:p>
        </p:txBody>
      </p:sp>
    </p:spTree>
    <p:extLst>
      <p:ext uri="{BB962C8B-B14F-4D97-AF65-F5344CB8AC3E}">
        <p14:creationId xmlns:p14="http://schemas.microsoft.com/office/powerpoint/2010/main" val="1493502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40C56DC-E977-420E-814F-2419F3E2370A}" type="datetimeFigureOut">
              <a:rPr lang="ru-RU" smtClean="0"/>
              <a:t>26.05.2014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5C9955-58F4-49D3-8673-611E23CC2502}" type="slidenum">
              <a:rPr lang="ru-RU" smtClean="0"/>
              <a:t>‹#›</a:t>
            </a:fld>
            <a:endParaRPr lang="ru-RU"/>
          </a:p>
        </p:txBody>
      </p:sp>
    </p:spTree>
    <p:extLst>
      <p:ext uri="{BB962C8B-B14F-4D97-AF65-F5344CB8AC3E}">
        <p14:creationId xmlns:p14="http://schemas.microsoft.com/office/powerpoint/2010/main" val="2836478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40C56DC-E977-420E-814F-2419F3E2370A}" type="datetimeFigureOut">
              <a:rPr lang="ru-RU" smtClean="0"/>
              <a:t>26.05.2014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5C9955-58F4-49D3-8673-611E23CC2502}" type="slidenum">
              <a:rPr lang="ru-RU" smtClean="0"/>
              <a:t>‹#›</a:t>
            </a:fld>
            <a:endParaRPr lang="ru-RU"/>
          </a:p>
        </p:txBody>
      </p:sp>
    </p:spTree>
    <p:extLst>
      <p:ext uri="{BB962C8B-B14F-4D97-AF65-F5344CB8AC3E}">
        <p14:creationId xmlns:p14="http://schemas.microsoft.com/office/powerpoint/2010/main" val="216297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40C56DC-E977-420E-814F-2419F3E2370A}" type="datetimeFigureOut">
              <a:rPr lang="ru-RU" smtClean="0"/>
              <a:t>26.05.2014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5C9955-58F4-49D3-8673-611E23CC2502}" type="slidenum">
              <a:rPr lang="ru-RU" smtClean="0"/>
              <a:t>‹#›</a:t>
            </a:fld>
            <a:endParaRPr lang="ru-RU"/>
          </a:p>
        </p:txBody>
      </p:sp>
    </p:spTree>
    <p:extLst>
      <p:ext uri="{BB962C8B-B14F-4D97-AF65-F5344CB8AC3E}">
        <p14:creationId xmlns:p14="http://schemas.microsoft.com/office/powerpoint/2010/main" val="298649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40C56DC-E977-420E-814F-2419F3E2370A}" type="datetimeFigureOut">
              <a:rPr lang="ru-RU" smtClean="0"/>
              <a:t>26.05.2014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5C9955-58F4-49D3-8673-611E23CC2502}" type="slidenum">
              <a:rPr lang="ru-RU" smtClean="0"/>
              <a:t>‹#›</a:t>
            </a:fld>
            <a:endParaRPr lang="ru-RU"/>
          </a:p>
        </p:txBody>
      </p:sp>
    </p:spTree>
    <p:extLst>
      <p:ext uri="{BB962C8B-B14F-4D97-AF65-F5344CB8AC3E}">
        <p14:creationId xmlns:p14="http://schemas.microsoft.com/office/powerpoint/2010/main" val="210230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40C56DC-E977-420E-814F-2419F3E2370A}" type="datetimeFigureOut">
              <a:rPr lang="ru-RU" smtClean="0"/>
              <a:t>26.05.2014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5C9955-58F4-49D3-8673-611E23CC2502}" type="slidenum">
              <a:rPr lang="ru-RU" smtClean="0"/>
              <a:t>‹#›</a:t>
            </a:fld>
            <a:endParaRPr lang="ru-RU"/>
          </a:p>
        </p:txBody>
      </p:sp>
    </p:spTree>
    <p:extLst>
      <p:ext uri="{BB962C8B-B14F-4D97-AF65-F5344CB8AC3E}">
        <p14:creationId xmlns:p14="http://schemas.microsoft.com/office/powerpoint/2010/main" val="2372817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C56DC-E977-420E-814F-2419F3E2370A}" type="datetimeFigureOut">
              <a:rPr lang="ru-RU" smtClean="0"/>
              <a:t>26.05.2014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C9955-58F4-49D3-8673-611E23CC2502}" type="slidenum">
              <a:rPr lang="ru-RU" smtClean="0"/>
              <a:t>‹#›</a:t>
            </a:fld>
            <a:endParaRPr lang="ru-RU"/>
          </a:p>
        </p:txBody>
      </p:sp>
    </p:spTree>
    <p:extLst>
      <p:ext uri="{BB962C8B-B14F-4D97-AF65-F5344CB8AC3E}">
        <p14:creationId xmlns:p14="http://schemas.microsoft.com/office/powerpoint/2010/main" val="1621890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9625" y="5980"/>
            <a:ext cx="9153625" cy="6858000"/>
          </a:xfrm>
          <a:prstGeom prst="rect">
            <a:avLst/>
          </a:prstGeom>
          <a:blipFill dpi="0" rotWithShape="1">
            <a:blip r:embed="rId2"/>
            <a:srcRect/>
            <a:tile tx="0" ty="0" sx="100000" sy="100000" flip="none" algn="tl"/>
          </a:blipFill>
          <a:ln w="25400">
            <a:solidFill>
              <a:srgbClr val="385D8A">
                <a:alpha val="83920"/>
              </a:srgbClr>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2" name="Заголовок 1"/>
          <p:cNvSpPr>
            <a:spLocks noGrp="1"/>
          </p:cNvSpPr>
          <p:nvPr>
            <p:ph type="ctrTitle"/>
          </p:nvPr>
        </p:nvSpPr>
        <p:spPr>
          <a:xfrm>
            <a:off x="400348" y="1340768"/>
            <a:ext cx="8352928" cy="3096344"/>
          </a:xfrm>
        </p:spPr>
        <p:txBody>
          <a:bodyPr>
            <a:normAutofit fontScale="90000"/>
          </a:bodyPr>
          <a:lstStyle/>
          <a:p>
            <a:r>
              <a:rPr lang="ru-RU" b="1" dirty="0" smtClean="0"/>
              <a:t>«Современные материалы и технологии атомной энергетики»</a:t>
            </a:r>
            <a:br>
              <a:rPr lang="ru-RU" b="1" dirty="0" smtClean="0"/>
            </a:br>
            <a:r>
              <a:rPr lang="ru-RU" b="1" dirty="0" smtClean="0"/>
              <a:t/>
            </a:r>
            <a:br>
              <a:rPr lang="ru-RU" b="1" dirty="0" smtClean="0"/>
            </a:br>
            <a:r>
              <a:rPr lang="ru-RU" sz="3600" b="1" dirty="0" smtClean="0"/>
              <a:t>Предложения ДИТИ НИЯУ МИФИ о расширении научных направлений исследований проводимых в рамках развития ядерно-инновационного кластера (ЯИК) г. Димитровград Ульяновской области</a:t>
            </a:r>
            <a:br>
              <a:rPr lang="ru-RU" sz="3600" b="1" dirty="0" smtClean="0"/>
            </a:br>
            <a:endParaRPr lang="ru-RU" sz="3600" b="1" dirty="0"/>
          </a:p>
        </p:txBody>
      </p:sp>
    </p:spTree>
    <p:extLst>
      <p:ext uri="{BB962C8B-B14F-4D97-AF65-F5344CB8AC3E}">
        <p14:creationId xmlns:p14="http://schemas.microsoft.com/office/powerpoint/2010/main" val="444593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a:spLocks noChangeArrowheads="1"/>
          </p:cNvSpPr>
          <p:nvPr/>
        </p:nvSpPr>
        <p:spPr bwMode="auto">
          <a:xfrm>
            <a:off x="-9625" y="0"/>
            <a:ext cx="9153625" cy="6858000"/>
          </a:xfrm>
          <a:prstGeom prst="rect">
            <a:avLst/>
          </a:prstGeom>
          <a:blipFill dpi="0" rotWithShape="1">
            <a:blip r:embed="rId2"/>
            <a:srcRect/>
            <a:tile tx="0" ty="0" sx="100000" sy="100000" flip="none" algn="tl"/>
          </a:blipFill>
          <a:ln w="25400">
            <a:solidFill>
              <a:srgbClr val="385D8A">
                <a:alpha val="83920"/>
              </a:srgbClr>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6" name="TextBox 5"/>
          <p:cNvSpPr txBox="1"/>
          <p:nvPr/>
        </p:nvSpPr>
        <p:spPr>
          <a:xfrm>
            <a:off x="107504" y="332657"/>
            <a:ext cx="8856984" cy="6647974"/>
          </a:xfrm>
          <a:prstGeom prst="rect">
            <a:avLst/>
          </a:prstGeom>
          <a:noFill/>
        </p:spPr>
        <p:txBody>
          <a:bodyPr wrap="square" rtlCol="0">
            <a:spAutoFit/>
          </a:bodyPr>
          <a:lstStyle/>
          <a:p>
            <a:pPr algn="ctr"/>
            <a:r>
              <a:rPr lang="ru-RU" sz="2400" b="1" dirty="0" smtClean="0"/>
              <a:t>НОВЫЕ </a:t>
            </a:r>
            <a:r>
              <a:rPr lang="ru-RU" sz="2400" b="1" dirty="0"/>
              <a:t>КОМПОЗИЦИОННЫЕ </a:t>
            </a:r>
            <a:r>
              <a:rPr lang="ru-RU" sz="2400" b="1" dirty="0" smtClean="0"/>
              <a:t>МАТЕРИАЛЫ СПЕЦИАЛЬНОГО НАЗНАЧЕНИЯ НА БАЗЕ ТЕКСТИЛЬНОГО АРМИРОВАНИЯ</a:t>
            </a:r>
          </a:p>
          <a:p>
            <a:r>
              <a:rPr lang="ru-RU" dirty="0"/>
              <a:t> </a:t>
            </a:r>
          </a:p>
          <a:p>
            <a:pPr indent="361950"/>
            <a:r>
              <a:rPr lang="ru-RU" b="1" dirty="0"/>
              <a:t>Предлагаются следующие технологии формирования композиционных материалов:</a:t>
            </a:r>
          </a:p>
          <a:p>
            <a:pPr indent="361950"/>
            <a:r>
              <a:rPr lang="ru-RU" b="1" dirty="0"/>
              <a:t>1. Формирование оболочек и наполнителей летательных аппаратов в виде намоток на цилиндрические и профильные оправки углеродных нитей.</a:t>
            </a:r>
          </a:p>
          <a:p>
            <a:pPr indent="361950"/>
            <a:r>
              <a:rPr lang="ru-RU" b="1" dirty="0"/>
              <a:t>ПРЕИМУЩЕСТВА:</a:t>
            </a:r>
          </a:p>
          <a:p>
            <a:pPr lvl="0" indent="361950"/>
            <a:r>
              <a:rPr lang="ru-RU" b="1" dirty="0"/>
              <a:t>минимальные истирающие и разрушающие воздействия на нить при формировании изделий;</a:t>
            </a:r>
          </a:p>
          <a:p>
            <a:pPr lvl="0" indent="361950"/>
            <a:r>
              <a:rPr lang="ru-RU" b="1" dirty="0"/>
              <a:t>максимальный коэффициент заполнения объема композиционного материала формирующим текстильным композитом;</a:t>
            </a:r>
          </a:p>
          <a:p>
            <a:pPr lvl="0" indent="361950"/>
            <a:r>
              <a:rPr lang="ru-RU" b="1" dirty="0"/>
              <a:t>возможность создания любой заданной структуры изделий (толщины, профиля, формы);</a:t>
            </a:r>
          </a:p>
          <a:p>
            <a:pPr lvl="0" indent="361950"/>
            <a:r>
              <a:rPr lang="ru-RU" b="1" dirty="0"/>
              <a:t>дешевизна технологии.</a:t>
            </a:r>
          </a:p>
          <a:p>
            <a:pPr indent="361950"/>
            <a:r>
              <a:rPr lang="ru-RU" b="1" dirty="0"/>
              <a:t>2. Разработка специальных тканых заготовок необходимых размеров и форм, в которых в качестве технических материалов различного назначения нуждаются многие отрасли промышленности, является одним из актуальных направлений. </a:t>
            </a:r>
          </a:p>
          <a:p>
            <a:pPr indent="361950"/>
            <a:r>
              <a:rPr lang="ru-RU" b="1" dirty="0"/>
              <a:t>Для формирования тканых заготовок технического назначения возможно применение трехмерных односекционных и многосекционных многослойных структур, в образовании которых участвуют несколько систем основных и одна система уточных нитей.</a:t>
            </a:r>
          </a:p>
          <a:p>
            <a:endParaRPr lang="ru-RU" b="1" dirty="0"/>
          </a:p>
        </p:txBody>
      </p:sp>
    </p:spTree>
    <p:extLst>
      <p:ext uri="{BB962C8B-B14F-4D97-AF65-F5344CB8AC3E}">
        <p14:creationId xmlns:p14="http://schemas.microsoft.com/office/powerpoint/2010/main" val="681315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14" name="Объект 13"/>
          <p:cNvGraphicFramePr>
            <a:graphicFrameLocks noGrp="1"/>
          </p:cNvGraphicFramePr>
          <p:nvPr>
            <p:ph idx="1"/>
          </p:nvPr>
        </p:nvGraphicFramePr>
        <p:xfrm>
          <a:off x="940435" y="3002756"/>
          <a:ext cx="7263130" cy="1720850"/>
        </p:xfrm>
        <a:graphic>
          <a:graphicData uri="http://schemas.openxmlformats.org/drawingml/2006/table">
            <a:tbl>
              <a:tblPr firstRow="1" firstCol="1" bandRow="1">
                <a:tableStyleId>{5C22544A-7EE6-4342-B048-85BDC9FD1C3A}</a:tableStyleId>
              </a:tblPr>
              <a:tblGrid>
                <a:gridCol w="4413250"/>
                <a:gridCol w="786130"/>
                <a:gridCol w="2063750"/>
              </a:tblGrid>
              <a:tr h="415925">
                <a:tc>
                  <a:txBody>
                    <a:bodyPr/>
                    <a:lstStyle/>
                    <a:p>
                      <a:pPr algn="ctr">
                        <a:spcAft>
                          <a:spcPts val="0"/>
                        </a:spcAft>
                      </a:pPr>
                      <a:r>
                        <a:rPr lang="ru-RU" sz="1350">
                          <a:effectLst/>
                        </a:rPr>
                        <a:t>Технические характеристики</a:t>
                      </a:r>
                      <a:endParaRPr lang="ru-RU" sz="1100">
                        <a:effectLst/>
                        <a:latin typeface="Calibri"/>
                        <a:ea typeface="Calibri"/>
                        <a:cs typeface="Times New Roman"/>
                      </a:endParaRPr>
                    </a:p>
                  </a:txBody>
                  <a:tcPr marL="68580" marR="68580" marT="0" marB="0"/>
                </a:tc>
                <a:tc>
                  <a:txBody>
                    <a:bodyPr/>
                    <a:lstStyle/>
                    <a:p>
                      <a:pPr algn="ctr">
                        <a:spcAft>
                          <a:spcPts val="0"/>
                        </a:spcAft>
                      </a:pPr>
                      <a:r>
                        <a:rPr lang="ru-RU" sz="1350">
                          <a:effectLst/>
                        </a:rPr>
                        <a:t>Размерность</a:t>
                      </a:r>
                      <a:endParaRPr lang="ru-RU" sz="1100">
                        <a:effectLst/>
                        <a:latin typeface="Calibri"/>
                        <a:ea typeface="Calibri"/>
                        <a:cs typeface="Times New Roman"/>
                      </a:endParaRPr>
                    </a:p>
                  </a:txBody>
                  <a:tcPr marL="68580" marR="68580" marT="0" marB="0"/>
                </a:tc>
                <a:tc>
                  <a:txBody>
                    <a:bodyPr/>
                    <a:lstStyle/>
                    <a:p>
                      <a:pPr algn="ctr">
                        <a:spcAft>
                          <a:spcPts val="0"/>
                        </a:spcAft>
                      </a:pPr>
                      <a:r>
                        <a:rPr lang="ru-RU" sz="1350">
                          <a:effectLst/>
                        </a:rPr>
                        <a:t>Значения</a:t>
                      </a:r>
                      <a:endParaRPr lang="ru-RU" sz="1100">
                        <a:effectLst/>
                        <a:latin typeface="Calibri"/>
                        <a:ea typeface="Calibri"/>
                        <a:cs typeface="Times New Roman"/>
                      </a:endParaRPr>
                    </a:p>
                  </a:txBody>
                  <a:tcPr marL="68580" marR="68580" marT="0" marB="0"/>
                </a:tc>
              </a:tr>
              <a:tr h="208280">
                <a:tc>
                  <a:txBody>
                    <a:bodyPr/>
                    <a:lstStyle/>
                    <a:p>
                      <a:pPr algn="r">
                        <a:spcAft>
                          <a:spcPts val="0"/>
                        </a:spcAft>
                      </a:pPr>
                      <a:r>
                        <a:rPr lang="ru-RU" sz="1350">
                          <a:effectLst/>
                        </a:rPr>
                        <a:t>Материал</a:t>
                      </a:r>
                      <a:endParaRPr lang="ru-RU" sz="1100">
                        <a:effectLst/>
                        <a:latin typeface="Calibri"/>
                        <a:ea typeface="Calibri"/>
                        <a:cs typeface="Times New Roman"/>
                      </a:endParaRPr>
                    </a:p>
                  </a:txBody>
                  <a:tcPr marL="68580" marR="68580" marT="0" marB="0"/>
                </a:tc>
                <a:tc>
                  <a:txBody>
                    <a:bodyPr/>
                    <a:lstStyle/>
                    <a:p>
                      <a:pPr algn="ctr">
                        <a:spcAft>
                          <a:spcPts val="0"/>
                        </a:spcAft>
                      </a:pPr>
                      <a:r>
                        <a:rPr lang="ru-RU" sz="1350" baseline="30000">
                          <a:effectLst/>
                        </a:rPr>
                        <a:t> </a:t>
                      </a:r>
                      <a:endParaRPr lang="ru-RU" sz="1100">
                        <a:effectLst/>
                        <a:latin typeface="Calibri"/>
                        <a:ea typeface="Calibri"/>
                        <a:cs typeface="Times New Roman"/>
                      </a:endParaRPr>
                    </a:p>
                  </a:txBody>
                  <a:tcPr marL="68580" marR="68580" marT="0" marB="0"/>
                </a:tc>
                <a:tc>
                  <a:txBody>
                    <a:bodyPr/>
                    <a:lstStyle/>
                    <a:p>
                      <a:pPr algn="ctr">
                        <a:spcAft>
                          <a:spcPts val="0"/>
                        </a:spcAft>
                      </a:pPr>
                      <a:r>
                        <a:rPr lang="ru-RU" sz="1350">
                          <a:effectLst/>
                        </a:rPr>
                        <a:t>Углеродная нить К-24</a:t>
                      </a:r>
                      <a:endParaRPr lang="ru-RU" sz="1100">
                        <a:effectLst/>
                        <a:latin typeface="Calibri"/>
                        <a:ea typeface="Calibri"/>
                        <a:cs typeface="Times New Roman"/>
                      </a:endParaRPr>
                    </a:p>
                  </a:txBody>
                  <a:tcPr marL="68580" marR="68580" marT="0" marB="0"/>
                </a:tc>
              </a:tr>
              <a:tr h="208280">
                <a:tc>
                  <a:txBody>
                    <a:bodyPr/>
                    <a:lstStyle/>
                    <a:p>
                      <a:pPr algn="r">
                        <a:spcAft>
                          <a:spcPts val="0"/>
                        </a:spcAft>
                      </a:pPr>
                      <a:r>
                        <a:rPr lang="ru-RU" sz="1350">
                          <a:effectLst/>
                        </a:rPr>
                        <a:t>Плотность нитей</a:t>
                      </a:r>
                      <a:endParaRPr lang="ru-RU" sz="1100">
                        <a:effectLst/>
                        <a:latin typeface="Calibri"/>
                        <a:ea typeface="Calibri"/>
                        <a:cs typeface="Times New Roman"/>
                      </a:endParaRPr>
                    </a:p>
                  </a:txBody>
                  <a:tcPr marL="68580" marR="68580" marT="0" marB="0"/>
                </a:tc>
                <a:tc>
                  <a:txBody>
                    <a:bodyPr/>
                    <a:lstStyle/>
                    <a:p>
                      <a:pPr algn="ctr">
                        <a:spcAft>
                          <a:spcPts val="0"/>
                        </a:spcAft>
                      </a:pPr>
                      <a:r>
                        <a:rPr lang="ru-RU" sz="1350">
                          <a:effectLst/>
                        </a:rPr>
                        <a:t>кг/м</a:t>
                      </a:r>
                      <a:r>
                        <a:rPr lang="ru-RU" sz="1350" baseline="30000">
                          <a:effectLst/>
                        </a:rPr>
                        <a:t>3</a:t>
                      </a:r>
                      <a:endParaRPr lang="ru-RU" sz="1100">
                        <a:effectLst/>
                        <a:latin typeface="Calibri"/>
                        <a:ea typeface="Calibri"/>
                        <a:cs typeface="Times New Roman"/>
                      </a:endParaRPr>
                    </a:p>
                  </a:txBody>
                  <a:tcPr marL="68580" marR="68580" marT="0" marB="0"/>
                </a:tc>
                <a:tc>
                  <a:txBody>
                    <a:bodyPr/>
                    <a:lstStyle/>
                    <a:p>
                      <a:pPr algn="ctr">
                        <a:spcAft>
                          <a:spcPts val="0"/>
                        </a:spcAft>
                      </a:pPr>
                      <a:r>
                        <a:rPr lang="ru-RU" sz="1350">
                          <a:effectLst/>
                        </a:rPr>
                        <a:t>1710</a:t>
                      </a:r>
                      <a:endParaRPr lang="ru-RU" sz="1100">
                        <a:effectLst/>
                        <a:latin typeface="Calibri"/>
                        <a:ea typeface="Calibri"/>
                        <a:cs typeface="Times New Roman"/>
                      </a:endParaRPr>
                    </a:p>
                  </a:txBody>
                  <a:tcPr marL="68580" marR="68580" marT="0" marB="0"/>
                </a:tc>
              </a:tr>
              <a:tr h="208280">
                <a:tc>
                  <a:txBody>
                    <a:bodyPr/>
                    <a:lstStyle/>
                    <a:p>
                      <a:pPr algn="r">
                        <a:spcAft>
                          <a:spcPts val="0"/>
                        </a:spcAft>
                      </a:pPr>
                      <a:r>
                        <a:rPr lang="ru-RU" sz="1350">
                          <a:effectLst/>
                        </a:rPr>
                        <a:t>Диаметр элементарного волокна</a:t>
                      </a:r>
                      <a:endParaRPr lang="ru-RU" sz="1100">
                        <a:effectLst/>
                        <a:latin typeface="Calibri"/>
                        <a:ea typeface="Calibri"/>
                        <a:cs typeface="Times New Roman"/>
                      </a:endParaRPr>
                    </a:p>
                  </a:txBody>
                  <a:tcPr marL="68580" marR="68580" marT="0" marB="0"/>
                </a:tc>
                <a:tc>
                  <a:txBody>
                    <a:bodyPr/>
                    <a:lstStyle/>
                    <a:p>
                      <a:pPr algn="ctr">
                        <a:spcAft>
                          <a:spcPts val="0"/>
                        </a:spcAft>
                      </a:pPr>
                      <a:r>
                        <a:rPr lang="ru-RU" sz="1350">
                          <a:effectLst/>
                        </a:rPr>
                        <a:t>мкм</a:t>
                      </a:r>
                      <a:endParaRPr lang="ru-RU" sz="1100">
                        <a:effectLst/>
                        <a:latin typeface="Calibri"/>
                        <a:ea typeface="Calibri"/>
                        <a:cs typeface="Times New Roman"/>
                      </a:endParaRPr>
                    </a:p>
                  </a:txBody>
                  <a:tcPr marL="68580" marR="68580" marT="0" marB="0"/>
                </a:tc>
                <a:tc>
                  <a:txBody>
                    <a:bodyPr/>
                    <a:lstStyle/>
                    <a:p>
                      <a:pPr algn="ctr">
                        <a:spcAft>
                          <a:spcPts val="0"/>
                        </a:spcAft>
                      </a:pPr>
                      <a:r>
                        <a:rPr lang="ru-RU" sz="1350">
                          <a:effectLst/>
                        </a:rPr>
                        <a:t>6,0</a:t>
                      </a:r>
                      <a:endParaRPr lang="ru-RU" sz="1100">
                        <a:effectLst/>
                        <a:latin typeface="Calibri"/>
                        <a:ea typeface="Calibri"/>
                        <a:cs typeface="Times New Roman"/>
                      </a:endParaRPr>
                    </a:p>
                  </a:txBody>
                  <a:tcPr marL="68580" marR="68580" marT="0" marB="0"/>
                </a:tc>
              </a:tr>
              <a:tr h="208280">
                <a:tc>
                  <a:txBody>
                    <a:bodyPr/>
                    <a:lstStyle/>
                    <a:p>
                      <a:pPr algn="r">
                        <a:spcAft>
                          <a:spcPts val="0"/>
                        </a:spcAft>
                      </a:pPr>
                      <a:r>
                        <a:rPr lang="ru-RU" sz="1350">
                          <a:effectLst/>
                        </a:rPr>
                        <a:t>Модуль упругости</a:t>
                      </a:r>
                      <a:endParaRPr lang="ru-RU" sz="1100">
                        <a:effectLst/>
                        <a:latin typeface="Calibri"/>
                        <a:ea typeface="Calibri"/>
                        <a:cs typeface="Times New Roman"/>
                      </a:endParaRPr>
                    </a:p>
                  </a:txBody>
                  <a:tcPr marL="68580" marR="68580" marT="0" marB="0"/>
                </a:tc>
                <a:tc>
                  <a:txBody>
                    <a:bodyPr/>
                    <a:lstStyle/>
                    <a:p>
                      <a:pPr algn="ctr">
                        <a:spcAft>
                          <a:spcPts val="0"/>
                        </a:spcAft>
                      </a:pPr>
                      <a:r>
                        <a:rPr lang="ru-RU" sz="1350">
                          <a:effectLst/>
                        </a:rPr>
                        <a:t>ГПа</a:t>
                      </a:r>
                      <a:endParaRPr lang="ru-RU" sz="1100">
                        <a:effectLst/>
                        <a:latin typeface="Calibri"/>
                        <a:ea typeface="Calibri"/>
                        <a:cs typeface="Times New Roman"/>
                      </a:endParaRPr>
                    </a:p>
                  </a:txBody>
                  <a:tcPr marL="68580" marR="68580" marT="0" marB="0"/>
                </a:tc>
                <a:tc>
                  <a:txBody>
                    <a:bodyPr/>
                    <a:lstStyle/>
                    <a:p>
                      <a:pPr algn="ctr">
                        <a:spcAft>
                          <a:spcPts val="0"/>
                        </a:spcAft>
                      </a:pPr>
                      <a:r>
                        <a:rPr lang="ru-RU" sz="1350">
                          <a:effectLst/>
                        </a:rPr>
                        <a:t>270</a:t>
                      </a:r>
                      <a:endParaRPr lang="ru-RU" sz="1100">
                        <a:effectLst/>
                        <a:latin typeface="Calibri"/>
                        <a:ea typeface="Calibri"/>
                        <a:cs typeface="Times New Roman"/>
                      </a:endParaRPr>
                    </a:p>
                  </a:txBody>
                  <a:tcPr marL="68580" marR="68580" marT="0" marB="0"/>
                </a:tc>
              </a:tr>
              <a:tr h="208280">
                <a:tc>
                  <a:txBody>
                    <a:bodyPr/>
                    <a:lstStyle/>
                    <a:p>
                      <a:pPr algn="r">
                        <a:spcAft>
                          <a:spcPts val="0"/>
                        </a:spcAft>
                      </a:pPr>
                      <a:r>
                        <a:rPr lang="ru-RU" sz="1350">
                          <a:effectLst/>
                        </a:rPr>
                        <a:t>Средняя прочность по пазе 1 мм</a:t>
                      </a:r>
                      <a:endParaRPr lang="ru-RU" sz="1100">
                        <a:effectLst/>
                        <a:latin typeface="Calibri"/>
                        <a:ea typeface="Calibri"/>
                        <a:cs typeface="Times New Roman"/>
                      </a:endParaRPr>
                    </a:p>
                  </a:txBody>
                  <a:tcPr marL="68580" marR="68580" marT="0" marB="0"/>
                </a:tc>
                <a:tc>
                  <a:txBody>
                    <a:bodyPr/>
                    <a:lstStyle/>
                    <a:p>
                      <a:pPr algn="ctr">
                        <a:spcAft>
                          <a:spcPts val="0"/>
                        </a:spcAft>
                      </a:pPr>
                      <a:r>
                        <a:rPr lang="ru-RU" sz="1350">
                          <a:effectLst/>
                        </a:rPr>
                        <a:t>ГПа</a:t>
                      </a:r>
                      <a:endParaRPr lang="ru-RU" sz="1100">
                        <a:effectLst/>
                        <a:latin typeface="Calibri"/>
                        <a:ea typeface="Calibri"/>
                        <a:cs typeface="Times New Roman"/>
                      </a:endParaRPr>
                    </a:p>
                  </a:txBody>
                  <a:tcPr marL="68580" marR="68580" marT="0" marB="0"/>
                </a:tc>
                <a:tc>
                  <a:txBody>
                    <a:bodyPr/>
                    <a:lstStyle/>
                    <a:p>
                      <a:pPr algn="ctr">
                        <a:spcAft>
                          <a:spcPts val="0"/>
                        </a:spcAft>
                      </a:pPr>
                      <a:r>
                        <a:rPr lang="ru-RU" sz="1350">
                          <a:effectLst/>
                        </a:rPr>
                        <a:t>2,2</a:t>
                      </a:r>
                      <a:endParaRPr lang="ru-RU" sz="1100">
                        <a:effectLst/>
                        <a:latin typeface="Calibri"/>
                        <a:ea typeface="Calibri"/>
                        <a:cs typeface="Times New Roman"/>
                      </a:endParaRPr>
                    </a:p>
                  </a:txBody>
                  <a:tcPr marL="68580" marR="68580" marT="0" marB="0"/>
                </a:tc>
              </a:tr>
              <a:tr h="263525">
                <a:tc>
                  <a:txBody>
                    <a:bodyPr/>
                    <a:lstStyle/>
                    <a:p>
                      <a:pPr algn="r">
                        <a:spcAft>
                          <a:spcPts val="0"/>
                        </a:spcAft>
                      </a:pPr>
                      <a:r>
                        <a:rPr lang="ru-RU" sz="1350">
                          <a:effectLst/>
                        </a:rPr>
                        <a:t>Коэффициент заполнения армирующим компонентом</a:t>
                      </a:r>
                      <a:endParaRPr lang="ru-RU" sz="1100">
                        <a:effectLst/>
                        <a:latin typeface="Calibri"/>
                        <a:ea typeface="Calibri"/>
                        <a:cs typeface="Times New Roman"/>
                      </a:endParaRPr>
                    </a:p>
                  </a:txBody>
                  <a:tcPr marL="68580" marR="68580" marT="0" marB="0"/>
                </a:tc>
                <a:tc>
                  <a:txBody>
                    <a:bodyPr/>
                    <a:lstStyle/>
                    <a:p>
                      <a:pPr algn="r"/>
                      <a:endParaRPr lang="ru-RU" sz="1100">
                        <a:effectLst/>
                        <a:latin typeface="Calibri"/>
                        <a:ea typeface="Calibri"/>
                        <a:cs typeface="Times New Roman"/>
                      </a:endParaRPr>
                    </a:p>
                  </a:txBody>
                  <a:tcPr marL="68580" marR="68580" marT="0" marB="0"/>
                </a:tc>
                <a:tc>
                  <a:txBody>
                    <a:bodyPr/>
                    <a:lstStyle/>
                    <a:p>
                      <a:pPr algn="ctr">
                        <a:spcAft>
                          <a:spcPts val="0"/>
                        </a:spcAft>
                      </a:pPr>
                      <a:r>
                        <a:rPr lang="ru-RU" sz="1350" dirty="0">
                          <a:effectLst/>
                        </a:rPr>
                        <a:t>0,785</a:t>
                      </a:r>
                      <a:endParaRPr lang="ru-RU" sz="1100" dirty="0">
                        <a:effectLst/>
                        <a:latin typeface="Calibri"/>
                        <a:ea typeface="Calibri"/>
                        <a:cs typeface="Times New Roman"/>
                      </a:endParaRPr>
                    </a:p>
                  </a:txBody>
                  <a:tcPr marL="68580" marR="68580" marT="0" marB="0"/>
                </a:tc>
              </a:tr>
            </a:tbl>
          </a:graphicData>
        </a:graphic>
      </p:graphicFrame>
      <p:sp>
        <p:nvSpPr>
          <p:cNvPr id="10" name="Прямоугольник 3"/>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25400">
            <a:solidFill>
              <a:srgbClr val="385D8A">
                <a:alpha val="83920"/>
              </a:srgbClr>
            </a:solidFill>
            <a:miter lim="800000"/>
            <a:headEnd/>
            <a:tailEnd/>
          </a:ln>
        </p:spPr>
        <p:txBody>
          <a:bodyPr vert="horz" wrap="square" lIns="91440" tIns="45720" rIns="91440" bIns="45720" numCol="1" anchor="ctr" anchorCtr="0" compatLnSpc="1">
            <a:prstTxWarp prst="textNoShape">
              <a:avLst/>
            </a:prstTxWarp>
          </a:bodyPr>
          <a:lstStyle/>
          <a:p>
            <a:endParaRPr lang="ru-RU" sz="1600" dirty="0"/>
          </a:p>
        </p:txBody>
      </p:sp>
      <p:sp>
        <p:nvSpPr>
          <p:cNvPr id="11" name="TextBox 10"/>
          <p:cNvSpPr txBox="1"/>
          <p:nvPr/>
        </p:nvSpPr>
        <p:spPr>
          <a:xfrm>
            <a:off x="3563888" y="187431"/>
            <a:ext cx="3888432" cy="584775"/>
          </a:xfrm>
          <a:prstGeom prst="rect">
            <a:avLst/>
          </a:prstGeom>
          <a:noFill/>
        </p:spPr>
        <p:txBody>
          <a:bodyPr wrap="square" rtlCol="0">
            <a:spAutoFit/>
          </a:bodyPr>
          <a:lstStyle/>
          <a:p>
            <a:pPr algn="ctr"/>
            <a:r>
              <a:rPr lang="ru-RU" sz="3200" b="1" dirty="0" smtClean="0"/>
              <a:t>«ЧЕРНАЯ </a:t>
            </a:r>
            <a:r>
              <a:rPr lang="ru-RU" sz="3200" b="1" dirty="0"/>
              <a:t>РАКЕТА»</a:t>
            </a:r>
            <a:endParaRPr lang="ru-RU" sz="3200" dirty="0"/>
          </a:p>
        </p:txBody>
      </p:sp>
      <p:sp>
        <p:nvSpPr>
          <p:cNvPr id="12" name="TextBox 11"/>
          <p:cNvSpPr txBox="1"/>
          <p:nvPr/>
        </p:nvSpPr>
        <p:spPr>
          <a:xfrm>
            <a:off x="2418081" y="772206"/>
            <a:ext cx="6546408" cy="3754874"/>
          </a:xfrm>
          <a:prstGeom prst="rect">
            <a:avLst/>
          </a:prstGeom>
          <a:noFill/>
        </p:spPr>
        <p:txBody>
          <a:bodyPr wrap="square" rtlCol="0">
            <a:spAutoFit/>
          </a:bodyPr>
          <a:lstStyle/>
          <a:p>
            <a:pPr indent="361950"/>
            <a:r>
              <a:rPr lang="ru-RU" sz="1400" dirty="0"/>
              <a:t>Используя разнообразные структуры намоток мотальных паковок, формируют оболочки вращения из полимерных композитных материалов, которые широко применяются в конструкциях летательных аппаратов при создании ракет с облегченными корпусами, крыльев и фюзеляжей самолетов, корпусов и винтов вертолетов и т.д., а также во многих отраслях машиностроения, строительства (это баллоны давления, корпуса реактивных двигателей и т.д.), емкости в нефтехимической промышленности, баки, трубопроводы.</a:t>
            </a:r>
            <a:endParaRPr lang="ru-RU" sz="1400" dirty="0" smtClean="0">
              <a:effectLst/>
            </a:endParaRPr>
          </a:p>
          <a:p>
            <a:pPr indent="361950"/>
            <a:r>
              <a:rPr lang="ru-RU" sz="1400" dirty="0"/>
              <a:t>Полимерные композитные материалы, формируемые намоткой, отличаются:</a:t>
            </a:r>
            <a:endParaRPr lang="ru-RU" sz="1400" dirty="0" smtClean="0">
              <a:effectLst/>
            </a:endParaRPr>
          </a:p>
          <a:p>
            <a:pPr indent="361950"/>
            <a:r>
              <a:rPr lang="ru-RU" sz="1400" dirty="0"/>
              <a:t>- </a:t>
            </a:r>
            <a:r>
              <a:rPr lang="ru-RU" sz="1400" dirty="0" err="1"/>
              <a:t>однопроцессной</a:t>
            </a:r>
            <a:r>
              <a:rPr lang="ru-RU" sz="1400" dirty="0"/>
              <a:t> технологией их создания, т.е. дешевизной по отношению к иным видам и технологиям формирования (тканей, нетканых полотен и т.д.);</a:t>
            </a:r>
            <a:endParaRPr lang="ru-RU" sz="1400" dirty="0" smtClean="0">
              <a:effectLst/>
            </a:endParaRPr>
          </a:p>
          <a:p>
            <a:pPr indent="361950"/>
            <a:r>
              <a:rPr lang="ru-RU" sz="1400" dirty="0"/>
              <a:t>- минимальными истирающими воздействиями на нить (минимальным разрушением волокон нити);</a:t>
            </a:r>
            <a:endParaRPr lang="ru-RU" sz="1400" dirty="0" smtClean="0">
              <a:effectLst/>
            </a:endParaRPr>
          </a:p>
          <a:p>
            <a:pPr indent="361950"/>
            <a:r>
              <a:rPr lang="ru-RU" sz="1400" dirty="0"/>
              <a:t>- целостностью (неразрывностью) конструкции композиционного материала (отсутствием разрезания нити);</a:t>
            </a:r>
            <a:endParaRPr lang="ru-RU" sz="1400" dirty="0" smtClean="0">
              <a:effectLst/>
            </a:endParaRPr>
          </a:p>
          <a:p>
            <a:pPr indent="361950"/>
            <a:r>
              <a:rPr lang="ru-RU" sz="1400" dirty="0"/>
              <a:t>- самым высоким коэффициентом заполнения объема полимерных композитных материалов армирующим компонентом (</a:t>
            </a:r>
            <a:r>
              <a:rPr lang="ru-RU" sz="1400" dirty="0" err="1"/>
              <a:t>К</a:t>
            </a:r>
            <a:r>
              <a:rPr lang="ru-RU" sz="1400" baseline="-25000" dirty="0" err="1"/>
              <a:t>з</a:t>
            </a:r>
            <a:r>
              <a:rPr lang="ru-RU" sz="1400" dirty="0"/>
              <a:t> = 0,785).</a:t>
            </a:r>
            <a:endParaRPr lang="ru-RU" sz="1400" dirty="0" smtClean="0">
              <a:effectLst/>
            </a:endParaRPr>
          </a:p>
          <a:p>
            <a:endParaRPr lang="ru-RU" sz="1400" dirty="0"/>
          </a:p>
        </p:txBody>
      </p:sp>
      <p:pic>
        <p:nvPicPr>
          <p:cNvPr id="13" name="Рисунок 12" descr="Описание: E:\РАКЕТА.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20688"/>
            <a:ext cx="1797587" cy="3617785"/>
          </a:xfrm>
          <a:prstGeom prst="rect">
            <a:avLst/>
          </a:prstGeom>
          <a:noFill/>
          <a:effectLst>
            <a:glow rad="63500">
              <a:schemeClr val="accent1">
                <a:satMod val="175000"/>
                <a:alpha val="40000"/>
              </a:schemeClr>
            </a:glow>
          </a:effectLst>
        </p:spPr>
      </p:pic>
      <p:graphicFrame>
        <p:nvGraphicFramePr>
          <p:cNvPr id="15" name="Таблица 14"/>
          <p:cNvGraphicFramePr>
            <a:graphicFrameLocks noGrp="1"/>
          </p:cNvGraphicFramePr>
          <p:nvPr>
            <p:extLst>
              <p:ext uri="{D42A27DB-BD31-4B8C-83A1-F6EECF244321}">
                <p14:modId xmlns:p14="http://schemas.microsoft.com/office/powerpoint/2010/main" val="3201124360"/>
              </p:ext>
            </p:extLst>
          </p:nvPr>
        </p:nvGraphicFramePr>
        <p:xfrm>
          <a:off x="110117" y="4495602"/>
          <a:ext cx="8854372" cy="2088233"/>
        </p:xfrm>
        <a:graphic>
          <a:graphicData uri="http://schemas.openxmlformats.org/drawingml/2006/table">
            <a:tbl>
              <a:tblPr firstRow="1" firstCol="1" bandRow="1">
                <a:tableStyleId>{5C22544A-7EE6-4342-B048-85BDC9FD1C3A}</a:tableStyleId>
              </a:tblPr>
              <a:tblGrid>
                <a:gridCol w="5380126"/>
                <a:gridCol w="958359"/>
                <a:gridCol w="2515887"/>
              </a:tblGrid>
              <a:tr h="508023">
                <a:tc>
                  <a:txBody>
                    <a:bodyPr/>
                    <a:lstStyle/>
                    <a:p>
                      <a:pPr algn="ctr">
                        <a:spcAft>
                          <a:spcPts val="0"/>
                        </a:spcAft>
                      </a:pPr>
                      <a:r>
                        <a:rPr lang="ru-RU" sz="1600" b="1" dirty="0">
                          <a:solidFill>
                            <a:sysClr val="windowText" lastClr="000000"/>
                          </a:solidFill>
                          <a:effectLst/>
                        </a:rPr>
                        <a:t>Технические характеристики</a:t>
                      </a:r>
                      <a:endParaRPr lang="ru-RU" sz="1600" b="1"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b="1">
                          <a:solidFill>
                            <a:sysClr val="windowText" lastClr="000000"/>
                          </a:solidFill>
                          <a:effectLst/>
                        </a:rPr>
                        <a:t>Размерность</a:t>
                      </a:r>
                      <a:endParaRPr lang="ru-RU" sz="1600" b="1">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b="1">
                          <a:solidFill>
                            <a:sysClr val="windowText" lastClr="000000"/>
                          </a:solidFill>
                          <a:effectLst/>
                        </a:rPr>
                        <a:t>Значения</a:t>
                      </a:r>
                      <a:endParaRPr lang="ru-RU" sz="1600" b="1">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4012">
                <a:tc>
                  <a:txBody>
                    <a:bodyPr/>
                    <a:lstStyle/>
                    <a:p>
                      <a:pPr algn="r">
                        <a:spcAft>
                          <a:spcPts val="0"/>
                        </a:spcAft>
                      </a:pPr>
                      <a:r>
                        <a:rPr lang="ru-RU" sz="1600" b="1">
                          <a:solidFill>
                            <a:sysClr val="windowText" lastClr="000000"/>
                          </a:solidFill>
                          <a:effectLst/>
                        </a:rPr>
                        <a:t>Материал</a:t>
                      </a:r>
                      <a:endParaRPr lang="ru-RU" sz="1600" b="1">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b="1" baseline="30000">
                          <a:solidFill>
                            <a:sysClr val="windowText" lastClr="000000"/>
                          </a:solidFill>
                          <a:effectLst/>
                        </a:rPr>
                        <a:t> </a:t>
                      </a:r>
                      <a:endParaRPr lang="ru-RU" sz="1600" b="1">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b="1">
                          <a:solidFill>
                            <a:sysClr val="windowText" lastClr="000000"/>
                          </a:solidFill>
                          <a:effectLst/>
                        </a:rPr>
                        <a:t>Углеродная нить К-24</a:t>
                      </a:r>
                      <a:endParaRPr lang="ru-RU" sz="1600" b="1">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4012">
                <a:tc>
                  <a:txBody>
                    <a:bodyPr/>
                    <a:lstStyle/>
                    <a:p>
                      <a:pPr algn="r">
                        <a:spcAft>
                          <a:spcPts val="0"/>
                        </a:spcAft>
                      </a:pPr>
                      <a:r>
                        <a:rPr lang="ru-RU" sz="1600" b="1">
                          <a:solidFill>
                            <a:sysClr val="windowText" lastClr="000000"/>
                          </a:solidFill>
                          <a:effectLst/>
                        </a:rPr>
                        <a:t>Плотность нитей</a:t>
                      </a:r>
                      <a:endParaRPr lang="ru-RU" sz="1600" b="1">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b="1">
                          <a:solidFill>
                            <a:sysClr val="windowText" lastClr="000000"/>
                          </a:solidFill>
                          <a:effectLst/>
                        </a:rPr>
                        <a:t>кг/м</a:t>
                      </a:r>
                      <a:r>
                        <a:rPr lang="ru-RU" sz="1600" b="1" baseline="30000">
                          <a:solidFill>
                            <a:sysClr val="windowText" lastClr="000000"/>
                          </a:solidFill>
                          <a:effectLst/>
                        </a:rPr>
                        <a:t>3</a:t>
                      </a:r>
                      <a:endParaRPr lang="ru-RU" sz="1600" b="1">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b="1" dirty="0">
                          <a:solidFill>
                            <a:sysClr val="windowText" lastClr="000000"/>
                          </a:solidFill>
                          <a:effectLst/>
                        </a:rPr>
                        <a:t>1710</a:t>
                      </a:r>
                      <a:endParaRPr lang="ru-RU" sz="1600" b="1"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4012">
                <a:tc>
                  <a:txBody>
                    <a:bodyPr/>
                    <a:lstStyle/>
                    <a:p>
                      <a:pPr algn="r">
                        <a:spcAft>
                          <a:spcPts val="0"/>
                        </a:spcAft>
                      </a:pPr>
                      <a:r>
                        <a:rPr lang="ru-RU" sz="1600" b="1">
                          <a:solidFill>
                            <a:sysClr val="windowText" lastClr="000000"/>
                          </a:solidFill>
                          <a:effectLst/>
                        </a:rPr>
                        <a:t>Диаметр элементарного волокна</a:t>
                      </a:r>
                      <a:endParaRPr lang="ru-RU" sz="1600" b="1">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b="1">
                          <a:solidFill>
                            <a:sysClr val="windowText" lastClr="000000"/>
                          </a:solidFill>
                          <a:effectLst/>
                        </a:rPr>
                        <a:t>мкм</a:t>
                      </a:r>
                      <a:endParaRPr lang="ru-RU" sz="1600" b="1">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b="1" dirty="0">
                          <a:solidFill>
                            <a:sysClr val="windowText" lastClr="000000"/>
                          </a:solidFill>
                          <a:effectLst/>
                        </a:rPr>
                        <a:t>6,0</a:t>
                      </a:r>
                      <a:endParaRPr lang="ru-RU" sz="1600" b="1"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4012">
                <a:tc>
                  <a:txBody>
                    <a:bodyPr/>
                    <a:lstStyle/>
                    <a:p>
                      <a:pPr algn="r">
                        <a:spcAft>
                          <a:spcPts val="0"/>
                        </a:spcAft>
                      </a:pPr>
                      <a:r>
                        <a:rPr lang="ru-RU" sz="1600" b="1">
                          <a:solidFill>
                            <a:sysClr val="windowText" lastClr="000000"/>
                          </a:solidFill>
                          <a:effectLst/>
                        </a:rPr>
                        <a:t>Модуль упругости</a:t>
                      </a:r>
                      <a:endParaRPr lang="ru-RU" sz="1600" b="1">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b="1">
                          <a:solidFill>
                            <a:sysClr val="windowText" lastClr="000000"/>
                          </a:solidFill>
                          <a:effectLst/>
                        </a:rPr>
                        <a:t>ГПа</a:t>
                      </a:r>
                      <a:endParaRPr lang="ru-RU" sz="1600" b="1">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b="1">
                          <a:solidFill>
                            <a:sysClr val="windowText" lastClr="000000"/>
                          </a:solidFill>
                          <a:effectLst/>
                        </a:rPr>
                        <a:t>270</a:t>
                      </a:r>
                      <a:endParaRPr lang="ru-RU" sz="1600" b="1">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4012">
                <a:tc>
                  <a:txBody>
                    <a:bodyPr/>
                    <a:lstStyle/>
                    <a:p>
                      <a:pPr algn="r">
                        <a:spcAft>
                          <a:spcPts val="0"/>
                        </a:spcAft>
                      </a:pPr>
                      <a:r>
                        <a:rPr lang="ru-RU" sz="1600" b="1" dirty="0">
                          <a:solidFill>
                            <a:sysClr val="windowText" lastClr="000000"/>
                          </a:solidFill>
                          <a:effectLst/>
                        </a:rPr>
                        <a:t>Средняя прочность по пазе 1 мм</a:t>
                      </a:r>
                      <a:endParaRPr lang="ru-RU" sz="1600" b="1"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b="1">
                          <a:solidFill>
                            <a:sysClr val="windowText" lastClr="000000"/>
                          </a:solidFill>
                          <a:effectLst/>
                        </a:rPr>
                        <a:t>ГПа</a:t>
                      </a:r>
                      <a:endParaRPr lang="ru-RU" sz="1600" b="1">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b="1">
                          <a:solidFill>
                            <a:sysClr val="windowText" lastClr="000000"/>
                          </a:solidFill>
                          <a:effectLst/>
                        </a:rPr>
                        <a:t>2,2</a:t>
                      </a:r>
                      <a:endParaRPr lang="ru-RU" sz="1600" b="1">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0150">
                <a:tc>
                  <a:txBody>
                    <a:bodyPr/>
                    <a:lstStyle/>
                    <a:p>
                      <a:pPr algn="r">
                        <a:spcAft>
                          <a:spcPts val="0"/>
                        </a:spcAft>
                      </a:pPr>
                      <a:r>
                        <a:rPr lang="ru-RU" sz="1600" b="1">
                          <a:solidFill>
                            <a:sysClr val="windowText" lastClr="000000"/>
                          </a:solidFill>
                          <a:effectLst/>
                        </a:rPr>
                        <a:t>Коэффициент заполнения армирующим компонентом</a:t>
                      </a:r>
                      <a:endParaRPr lang="ru-RU" sz="1600" b="1">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ru-RU" sz="1600" b="1"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b="1" dirty="0">
                          <a:solidFill>
                            <a:sysClr val="windowText" lastClr="000000"/>
                          </a:solidFill>
                          <a:effectLst/>
                        </a:rPr>
                        <a:t>0,785</a:t>
                      </a:r>
                      <a:endParaRPr lang="ru-RU" sz="1600" b="1"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74654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ctrTitle"/>
          </p:nvPr>
        </p:nvSpPr>
        <p:spPr/>
        <p:txBody>
          <a:bodyPr/>
          <a:lstStyle/>
          <a:p>
            <a:endParaRPr lang="ru-RU"/>
          </a:p>
        </p:txBody>
      </p:sp>
      <p:sp>
        <p:nvSpPr>
          <p:cNvPr id="10" name="Подзаголовок 9"/>
          <p:cNvSpPr>
            <a:spLocks noGrp="1"/>
          </p:cNvSpPr>
          <p:nvPr>
            <p:ph type="subTitle" idx="1"/>
          </p:nvPr>
        </p:nvSpPr>
        <p:spPr/>
        <p:txBody>
          <a:bodyPr/>
          <a:lstStyle/>
          <a:p>
            <a:endParaRPr lang="ru-RU"/>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Прямоугольник 3"/>
          <p:cNvSpPr>
            <a:spLocks noChangeArrowheads="1"/>
          </p:cNvSpPr>
          <p:nvPr/>
        </p:nvSpPr>
        <p:spPr bwMode="auto">
          <a:xfrm>
            <a:off x="0" y="0"/>
            <a:ext cx="9144000" cy="6824385"/>
          </a:xfrm>
          <a:prstGeom prst="rect">
            <a:avLst/>
          </a:prstGeom>
          <a:blipFill dpi="0" rotWithShape="1">
            <a:blip r:embed="rId2"/>
            <a:srcRect/>
            <a:tile tx="0" ty="0" sx="100000" sy="100000" flip="none" algn="tl"/>
          </a:blipFill>
          <a:ln w="25400">
            <a:solidFill>
              <a:srgbClr val="385D8A">
                <a:alpha val="83920"/>
              </a:srgbClr>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6" name="Rectangle 3"/>
          <p:cNvSpPr>
            <a:spLocks noChangeArrowheads="1"/>
          </p:cNvSpPr>
          <p:nvPr/>
        </p:nvSpPr>
        <p:spPr bwMode="auto">
          <a:xfrm>
            <a:off x="107504" y="209545"/>
            <a:ext cx="896448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mj-lt"/>
                <a:ea typeface="Times New Roman" pitchFamily="18" charset="0"/>
              </a:rPr>
              <a:t>ПРОЕКТИРОВАНИЕ МНОГОСЛОЙНЫХ ЦЕЛЬНОТКАНЫХ ЗАГОТОВОК В ФОРМЕ ПОЛОГО УСЕЧЕННОГО КОНУСА</a:t>
            </a:r>
            <a:endParaRPr kumimoji="0" lang="ru-RU" sz="2800" b="0" i="0" u="none" strike="noStrike" cap="none" normalizeH="0" baseline="0" dirty="0" smtClean="0">
              <a:ln>
                <a:noFill/>
              </a:ln>
              <a:solidFill>
                <a:schemeClr val="tx1"/>
              </a:solidFill>
              <a:effectLst/>
              <a:latin typeface="+mj-lt"/>
            </a:endParaRPr>
          </a:p>
        </p:txBody>
      </p:sp>
      <p:sp>
        <p:nvSpPr>
          <p:cNvPr id="7" name="TextBox 6"/>
          <p:cNvSpPr txBox="1"/>
          <p:nvPr/>
        </p:nvSpPr>
        <p:spPr>
          <a:xfrm>
            <a:off x="63298" y="1201275"/>
            <a:ext cx="6048672" cy="5509200"/>
          </a:xfrm>
          <a:prstGeom prst="rect">
            <a:avLst/>
          </a:prstGeom>
          <a:noFill/>
        </p:spPr>
        <p:txBody>
          <a:bodyPr wrap="square" rtlCol="0">
            <a:spAutoFit/>
          </a:bodyPr>
          <a:lstStyle/>
          <a:p>
            <a:pPr indent="355600"/>
            <a:r>
              <a:rPr lang="ru-RU" sz="1600" dirty="0"/>
              <a:t>Для получения трехмерных тканей большой толщины предлагается многослойная структура, позволяющая получить ткань, сформированную из вертикальных наполнительных и горизонтальных закрепляющих слоев, расположенных </a:t>
            </a:r>
            <a:r>
              <a:rPr lang="ru-RU" sz="1600" dirty="0" err="1"/>
              <a:t>взаимоперпендекулярно</a:t>
            </a:r>
            <a:r>
              <a:rPr lang="ru-RU" sz="1600" dirty="0"/>
              <a:t>.</a:t>
            </a:r>
          </a:p>
          <a:p>
            <a:pPr indent="355600"/>
            <a:r>
              <a:rPr lang="ru-RU" sz="1600" dirty="0"/>
              <a:t>При проектировании тканей относительно небольшой толщины до 60 мм при переработке нитей низкой линейной плотности рекомендуется применять односекционные структуры. Для получения тканей толщиной порядка до 300 мм при использовании нитей средней и большой линейной плотности обязательно применение многосекционных структур.</a:t>
            </a:r>
          </a:p>
          <a:p>
            <a:pPr indent="355600"/>
            <a:r>
              <a:rPr lang="ru-RU" sz="1600" b="1" dirty="0"/>
              <a:t>Общий вид многослойной заготовки на основе многосекционной структуры</a:t>
            </a:r>
            <a:endParaRPr lang="ru-RU" sz="1600" dirty="0"/>
          </a:p>
          <a:p>
            <a:pPr indent="355600"/>
            <a:r>
              <a:rPr lang="ru-RU" sz="1600" dirty="0" smtClean="0">
                <a:effectLst/>
              </a:rPr>
              <a:t>Для сохранения жаростойких и обеспечения высоких прочностных характеристик композиционных материалов наиболее перспективными являются материалы на основе углеродных многослойных тканей. Предлагается многослойная цельнотканая заготовка в форме полого усеченного конуса. Линейная плотность нитей основы и утка 73,5 текс </a:t>
            </a:r>
            <a:r>
              <a:rPr lang="ru-RU" sz="1600" dirty="0">
                <a:sym typeface="Symbol"/>
              </a:rPr>
              <a:t></a:t>
            </a:r>
            <a:r>
              <a:rPr lang="ru-RU" sz="1600" dirty="0" smtClean="0">
                <a:effectLst/>
              </a:rPr>
              <a:t>2 </a:t>
            </a:r>
            <a:r>
              <a:rPr lang="ru-RU" sz="1600" dirty="0">
                <a:sym typeface="Symbol"/>
              </a:rPr>
              <a:t></a:t>
            </a:r>
            <a:r>
              <a:rPr lang="ru-RU" sz="1600" dirty="0" smtClean="0">
                <a:effectLst/>
              </a:rPr>
              <a:t>8. Число закрепляющих слоев–3. Число уточных нитей в заполнительном слое одного полотна–7. Число уточных нитей в секции–2. </a:t>
            </a:r>
            <a:endParaRPr lang="en-US" sz="1600" dirty="0" smtClean="0">
              <a:effectLst/>
            </a:endParaRPr>
          </a:p>
          <a:p>
            <a:endParaRPr lang="ru-RU" sz="1600" dirty="0"/>
          </a:p>
        </p:txBody>
      </p:sp>
      <p:pic>
        <p:nvPicPr>
          <p:cNvPr id="2052" name="Picture 4" descr="Scan0002"/>
          <p:cNvPicPr>
            <a:picLocks noChangeAspect="1" noChangeArrowheads="1"/>
          </p:cNvPicPr>
          <p:nvPr/>
        </p:nvPicPr>
        <p:blipFill>
          <a:blip r:embed="rId3">
            <a:extLst>
              <a:ext uri="{28A0092B-C50C-407E-A947-70E740481C1C}">
                <a14:useLocalDpi xmlns:a14="http://schemas.microsoft.com/office/drawing/2010/main" val="0"/>
              </a:ext>
            </a:extLst>
          </a:blip>
          <a:srcRect l="10027" t="4225" r="20712" b="2817"/>
          <a:stretch>
            <a:fillRect/>
          </a:stretch>
        </p:blipFill>
        <p:spPr bwMode="auto">
          <a:xfrm>
            <a:off x="6268130" y="1304499"/>
            <a:ext cx="2696358" cy="3816423"/>
          </a:xfrm>
          <a:prstGeom prst="rect">
            <a:avLst/>
          </a:prstGeom>
          <a:blipFill dpi="0" rotWithShape="1">
            <a:blip r:embed="rId4"/>
            <a:srcRect l="10027" t="4225" r="20712" b="2817"/>
            <a:tile tx="0" ty="0" sx="100000" sy="100000" flip="none" algn="tl"/>
          </a:blipFill>
          <a:ln>
            <a:noFill/>
          </a:ln>
          <a:effectLst>
            <a:outerShdw dist="35921" dir="2700000" algn="ctr" rotWithShape="0">
              <a:srgbClr val="95B3D7"/>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5796136" y="5301208"/>
            <a:ext cx="3454400" cy="10801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ru-RU" sz="1500" b="1" i="0" u="none" strike="noStrike" cap="none" normalizeH="0" baseline="0" dirty="0" smtClean="0">
                <a:ln>
                  <a:noFill/>
                </a:ln>
                <a:solidFill>
                  <a:schemeClr val="tx1"/>
                </a:solidFill>
                <a:effectLst/>
                <a:latin typeface="Calibri" pitchFamily="34" charset="0"/>
              </a:rPr>
              <a:t>Общий вид многослойной </a:t>
            </a:r>
          </a:p>
          <a:p>
            <a:pPr marL="0" marR="0" lvl="0" indent="0" algn="ctr" defTabSz="914400" rtl="0" eaLnBrk="1" fontAlgn="base" latinLnBrk="0" hangingPunct="1">
              <a:lnSpc>
                <a:spcPct val="100000"/>
              </a:lnSpc>
              <a:spcBef>
                <a:spcPct val="0"/>
              </a:spcBef>
              <a:buClrTx/>
              <a:buSzTx/>
              <a:buFontTx/>
              <a:buNone/>
              <a:tabLst/>
            </a:pPr>
            <a:r>
              <a:rPr kumimoji="0" lang="ru-RU" sz="1500" b="1" i="0" u="none" strike="noStrike" cap="none" normalizeH="0" baseline="0" dirty="0" smtClean="0">
                <a:ln>
                  <a:noFill/>
                </a:ln>
                <a:solidFill>
                  <a:schemeClr val="tx1"/>
                </a:solidFill>
                <a:effectLst/>
                <a:latin typeface="Calibri" pitchFamily="34" charset="0"/>
              </a:rPr>
              <a:t>заготовки на основе </a:t>
            </a:r>
          </a:p>
          <a:p>
            <a:pPr marL="0" marR="0" lvl="0" indent="0" algn="ctr" defTabSz="914400" rtl="0" eaLnBrk="1" fontAlgn="base" latinLnBrk="0" hangingPunct="1">
              <a:lnSpc>
                <a:spcPct val="100000"/>
              </a:lnSpc>
              <a:spcBef>
                <a:spcPct val="0"/>
              </a:spcBef>
              <a:buClrTx/>
              <a:buSzTx/>
              <a:buFontTx/>
              <a:buNone/>
              <a:tabLst/>
            </a:pPr>
            <a:r>
              <a:rPr kumimoji="0" lang="ru-RU" sz="1500" b="1" i="0" u="none" strike="noStrike" cap="none" normalizeH="0" baseline="0" dirty="0" smtClean="0">
                <a:ln>
                  <a:noFill/>
                </a:ln>
                <a:solidFill>
                  <a:schemeClr val="tx1"/>
                </a:solidFill>
                <a:effectLst/>
                <a:latin typeface="Calibri" pitchFamily="34" charset="0"/>
              </a:rPr>
              <a:t>многосекционной структуры</a:t>
            </a: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085731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0" y="0"/>
            <a:ext cx="9144000" cy="6824385"/>
          </a:xfrm>
          <a:prstGeom prst="rect">
            <a:avLst/>
          </a:prstGeom>
          <a:blipFill dpi="0" rotWithShape="1">
            <a:blip r:embed="rId2"/>
            <a:srcRect/>
            <a:tile tx="0" ty="0" sx="100000" sy="100000" flip="none" algn="tl"/>
          </a:blipFill>
          <a:ln w="25400">
            <a:solidFill>
              <a:srgbClr val="385D8A">
                <a:alpha val="83920"/>
              </a:srgbClr>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2" name="Заголовок 1"/>
          <p:cNvSpPr>
            <a:spLocks noGrp="1"/>
          </p:cNvSpPr>
          <p:nvPr>
            <p:ph type="ctrTitle"/>
          </p:nvPr>
        </p:nvSpPr>
        <p:spPr>
          <a:xfrm>
            <a:off x="685800" y="5157192"/>
            <a:ext cx="7772400" cy="1254001"/>
          </a:xfrm>
        </p:spPr>
        <p:txBody>
          <a:bodyPr/>
          <a:lstStyle/>
          <a:p>
            <a:r>
              <a:rPr lang="ru-RU" b="1" dirty="0" smtClean="0"/>
              <a:t>Спасибо за внимание!</a:t>
            </a:r>
            <a:endParaRPr lang="ru-RU" b="1" dirty="0"/>
          </a:p>
        </p:txBody>
      </p:sp>
      <p:sp>
        <p:nvSpPr>
          <p:cNvPr id="3" name="Подзаголовок 2"/>
          <p:cNvSpPr>
            <a:spLocks noGrp="1"/>
          </p:cNvSpPr>
          <p:nvPr>
            <p:ph type="subTitle" idx="1"/>
          </p:nvPr>
        </p:nvSpPr>
        <p:spPr>
          <a:xfrm>
            <a:off x="179512" y="548680"/>
            <a:ext cx="8784976" cy="4392488"/>
          </a:xfrm>
        </p:spPr>
        <p:txBody>
          <a:bodyPr>
            <a:normAutofit fontScale="77500" lnSpcReduction="20000"/>
          </a:bodyPr>
          <a:lstStyle/>
          <a:p>
            <a:r>
              <a:rPr lang="ru-RU" sz="3600" b="1" dirty="0" smtClean="0">
                <a:solidFill>
                  <a:schemeClr val="tx1"/>
                </a:solidFill>
              </a:rPr>
              <a:t>Предлагаю расширить список научных направлений и тем работ, выполняемых в рамках программы развития ЯИК с целями: </a:t>
            </a:r>
          </a:p>
          <a:p>
            <a:pPr marL="571500" indent="-571500" algn="just">
              <a:buFontTx/>
              <a:buChar char="-"/>
            </a:pPr>
            <a:r>
              <a:rPr lang="ru-RU" sz="3600" b="1" dirty="0" smtClean="0">
                <a:solidFill>
                  <a:schemeClr val="tx1"/>
                </a:solidFill>
              </a:rPr>
              <a:t>расширения областей научных исследований в атомной энергетике;</a:t>
            </a:r>
          </a:p>
          <a:p>
            <a:pPr marL="571500" indent="-571500" algn="just">
              <a:buFontTx/>
              <a:buChar char="-"/>
            </a:pPr>
            <a:r>
              <a:rPr lang="ru-RU" sz="3600" b="1" dirty="0" smtClean="0">
                <a:solidFill>
                  <a:schemeClr val="tx1"/>
                </a:solidFill>
              </a:rPr>
              <a:t> </a:t>
            </a:r>
            <a:r>
              <a:rPr lang="ru-RU" sz="3600" b="1" dirty="0" err="1" smtClean="0">
                <a:solidFill>
                  <a:schemeClr val="tx1"/>
                </a:solidFill>
              </a:rPr>
              <a:t>импортозамещения</a:t>
            </a:r>
            <a:r>
              <a:rPr lang="ru-RU" sz="3600" b="1" dirty="0" smtClean="0">
                <a:solidFill>
                  <a:schemeClr val="tx1"/>
                </a:solidFill>
              </a:rPr>
              <a:t> материалов специального назначения отечественными продуктами;</a:t>
            </a:r>
          </a:p>
          <a:p>
            <a:pPr marL="571500" indent="-571500" algn="just">
              <a:buFontTx/>
              <a:buChar char="-"/>
            </a:pPr>
            <a:r>
              <a:rPr lang="ru-RU" sz="3600" b="1" dirty="0" smtClean="0">
                <a:solidFill>
                  <a:schemeClr val="tx1"/>
                </a:solidFill>
              </a:rPr>
              <a:t>обеспечение экологической безопасности и  получение дополнительных источников энергоресурсов, при добыче углеводородов.</a:t>
            </a:r>
          </a:p>
          <a:p>
            <a:r>
              <a:rPr lang="ru-RU" sz="3600" b="1" dirty="0" smtClean="0">
                <a:solidFill>
                  <a:schemeClr val="tx1"/>
                </a:solidFill>
              </a:rPr>
              <a:t> </a:t>
            </a:r>
            <a:endParaRPr lang="ru-RU" sz="3600" b="1" dirty="0">
              <a:solidFill>
                <a:schemeClr val="tx1"/>
              </a:solidFill>
            </a:endParaRPr>
          </a:p>
        </p:txBody>
      </p:sp>
    </p:spTree>
    <p:extLst>
      <p:ext uri="{BB962C8B-B14F-4D97-AF65-F5344CB8AC3E}">
        <p14:creationId xmlns:p14="http://schemas.microsoft.com/office/powerpoint/2010/main" val="2463934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31907" y="0"/>
            <a:ext cx="9175907" cy="6858000"/>
          </a:xfrm>
          <a:prstGeom prst="rect">
            <a:avLst/>
          </a:prstGeom>
          <a:blipFill dpi="0" rotWithShape="1">
            <a:blip r:embed="rId3"/>
            <a:srcRect/>
            <a:tile tx="0" ty="0" sx="100000" sy="100000" flip="none" algn="tl"/>
          </a:blipFill>
          <a:ln w="25400">
            <a:solidFill>
              <a:srgbClr val="385D8A">
                <a:alpha val="83920"/>
              </a:srgbClr>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4" name="Заголовок 3"/>
          <p:cNvSpPr>
            <a:spLocks noGrp="1"/>
          </p:cNvSpPr>
          <p:nvPr>
            <p:ph type="title"/>
          </p:nvPr>
        </p:nvSpPr>
        <p:spPr/>
        <p:txBody>
          <a:bodyPr>
            <a:normAutofit/>
          </a:bodyPr>
          <a:lstStyle/>
          <a:p>
            <a:pPr>
              <a:lnSpc>
                <a:spcPct val="115000"/>
              </a:lnSpc>
            </a:pPr>
            <a:r>
              <a:rPr lang="ru-RU" sz="2400" b="1" dirty="0">
                <a:latin typeface="Times New Roman"/>
                <a:ea typeface="Calibri"/>
                <a:cs typeface="Times New Roman"/>
              </a:rPr>
              <a:t>ПЕРЕЧЕНЬ НАУЧНЫХ РАБОТ</a:t>
            </a:r>
            <a:r>
              <a:rPr lang="ru-RU" sz="2400" dirty="0">
                <a:ea typeface="Calibri"/>
                <a:cs typeface="Times New Roman"/>
              </a:rPr>
              <a:t/>
            </a:r>
            <a:br>
              <a:rPr lang="ru-RU" sz="2400" dirty="0">
                <a:ea typeface="Calibri"/>
                <a:cs typeface="Times New Roman"/>
              </a:rPr>
            </a:br>
            <a:r>
              <a:rPr lang="ru-RU" sz="2400" dirty="0">
                <a:latin typeface="Times New Roman"/>
                <a:ea typeface="Calibri"/>
                <a:cs typeface="Times New Roman"/>
              </a:rPr>
              <a:t>по направлению «Новые материалы атомной энергетики»</a:t>
            </a:r>
            <a:endParaRPr lang="ru-RU" sz="2400" dirty="0">
              <a:ea typeface="Calibri"/>
              <a:cs typeface="Times New Roman"/>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4010050931"/>
              </p:ext>
            </p:extLst>
          </p:nvPr>
        </p:nvGraphicFramePr>
        <p:xfrm>
          <a:off x="683568" y="1556792"/>
          <a:ext cx="7652423" cy="5107669"/>
        </p:xfrm>
        <a:graphic>
          <a:graphicData uri="http://schemas.openxmlformats.org/drawingml/2006/table">
            <a:tbl>
              <a:tblPr firstRow="1" firstCol="1" bandRow="1"/>
              <a:tblGrid>
                <a:gridCol w="5434769"/>
                <a:gridCol w="785683"/>
                <a:gridCol w="785683"/>
                <a:gridCol w="646288"/>
              </a:tblGrid>
              <a:tr h="31244">
                <a:tc rowSpan="2">
                  <a:txBody>
                    <a:bodyPr/>
                    <a:lstStyle/>
                    <a:p>
                      <a:pPr algn="ctr">
                        <a:lnSpc>
                          <a:spcPct val="115000"/>
                        </a:lnSpc>
                        <a:spcAft>
                          <a:spcPts val="0"/>
                        </a:spcAft>
                      </a:pPr>
                      <a:r>
                        <a:rPr lang="ru-RU" sz="1600" dirty="0">
                          <a:effectLst/>
                          <a:latin typeface="Times New Roman"/>
                          <a:ea typeface="Calibri"/>
                          <a:cs typeface="Times New Roman"/>
                        </a:rPr>
                        <a:t>Темы научных работ</a:t>
                      </a:r>
                      <a:endParaRPr lang="ru-RU" sz="1600" dirty="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ru-RU" sz="1600">
                          <a:effectLst/>
                          <a:latin typeface="Times New Roman"/>
                          <a:ea typeface="Calibri"/>
                          <a:cs typeface="Times New Roman"/>
                        </a:rPr>
                        <a:t>Объемы НИР, тыс.руб</a:t>
                      </a:r>
                      <a:endParaRPr lang="ru-RU" sz="160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67628">
                <a:tc vMerge="1">
                  <a:txBody>
                    <a:bodyPr/>
                    <a:lstStyle/>
                    <a:p>
                      <a:endParaRPr lang="ru-RU"/>
                    </a:p>
                  </a:txBody>
                  <a:tcPr/>
                </a:tc>
                <a:tc>
                  <a:txBody>
                    <a:bodyPr/>
                    <a:lstStyle/>
                    <a:p>
                      <a:pPr algn="ctr">
                        <a:lnSpc>
                          <a:spcPct val="115000"/>
                        </a:lnSpc>
                        <a:spcAft>
                          <a:spcPts val="0"/>
                        </a:spcAft>
                      </a:pPr>
                      <a:r>
                        <a:rPr lang="ru-RU" sz="1600">
                          <a:effectLst/>
                          <a:latin typeface="Times New Roman"/>
                          <a:ea typeface="Calibri"/>
                          <a:cs typeface="Times New Roman"/>
                        </a:rPr>
                        <a:t>2013</a:t>
                      </a:r>
                      <a:endParaRPr lang="ru-RU" sz="160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effectLst/>
                          <a:latin typeface="Times New Roman"/>
                          <a:ea typeface="Calibri"/>
                          <a:cs typeface="Times New Roman"/>
                        </a:rPr>
                        <a:t>2014</a:t>
                      </a:r>
                      <a:endParaRPr lang="ru-RU" sz="160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effectLst/>
                          <a:latin typeface="Times New Roman"/>
                          <a:ea typeface="Calibri"/>
                          <a:cs typeface="Times New Roman"/>
                        </a:rPr>
                        <a:t>2015</a:t>
                      </a:r>
                      <a:endParaRPr lang="ru-RU" sz="160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28">
                <a:tc gridSpan="4">
                  <a:txBody>
                    <a:bodyPr/>
                    <a:lstStyle/>
                    <a:p>
                      <a:pPr algn="ctr">
                        <a:lnSpc>
                          <a:spcPct val="115000"/>
                        </a:lnSpc>
                        <a:spcAft>
                          <a:spcPts val="0"/>
                        </a:spcAft>
                      </a:pPr>
                      <a:r>
                        <a:rPr lang="ru-RU" sz="1600" dirty="0">
                          <a:effectLst/>
                          <a:latin typeface="Times New Roman"/>
                          <a:ea typeface="Calibri"/>
                          <a:cs typeface="Times New Roman"/>
                        </a:rPr>
                        <a:t> </a:t>
                      </a:r>
                      <a:endParaRPr lang="ru-RU" sz="1600" dirty="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750739">
                <a:tc>
                  <a:txBody>
                    <a:bodyPr/>
                    <a:lstStyle/>
                    <a:p>
                      <a:pPr algn="just">
                        <a:lnSpc>
                          <a:spcPct val="115000"/>
                        </a:lnSpc>
                        <a:spcAft>
                          <a:spcPts val="0"/>
                        </a:spcAft>
                        <a:tabLst>
                          <a:tab pos="2969895" algn="ctr"/>
                          <a:tab pos="5940425" algn="r"/>
                        </a:tabLst>
                      </a:pPr>
                      <a:r>
                        <a:rPr lang="ru-RU" sz="1600" dirty="0">
                          <a:effectLst/>
                          <a:latin typeface="Times New Roman"/>
                          <a:ea typeface="Times New Roman"/>
                          <a:cs typeface="Times New Roman"/>
                        </a:rPr>
                        <a:t>Разработка технологии получения радионуклида Мо-99 с использованием низкообогащенного урана</a:t>
                      </a:r>
                      <a:endParaRPr lang="ru-RU" sz="1600" dirty="0">
                        <a:effectLst/>
                        <a:latin typeface="Calibri"/>
                        <a:ea typeface="Calibri"/>
                        <a:cs typeface="Times New Roman"/>
                      </a:endParaRPr>
                    </a:p>
                    <a:p>
                      <a:pPr algn="just">
                        <a:lnSpc>
                          <a:spcPct val="115000"/>
                        </a:lnSpc>
                        <a:spcAft>
                          <a:spcPts val="0"/>
                        </a:spcAft>
                      </a:pPr>
                      <a:r>
                        <a:rPr lang="ru-RU" sz="1600" dirty="0">
                          <a:effectLst/>
                          <a:latin typeface="Times New Roman"/>
                          <a:ea typeface="Times New Roman"/>
                          <a:cs typeface="Times New Roman"/>
                        </a:rPr>
                        <a:t>Научный руководитель</a:t>
                      </a:r>
                      <a:r>
                        <a:rPr lang="ru-RU" sz="1600" dirty="0" smtClean="0">
                          <a:effectLst/>
                          <a:latin typeface="Times New Roman"/>
                          <a:ea typeface="Times New Roman"/>
                          <a:cs typeface="Times New Roman"/>
                        </a:rPr>
                        <a:t>: к.х.н. Кузнецов </a:t>
                      </a:r>
                      <a:r>
                        <a:rPr lang="ru-RU" sz="1600" dirty="0">
                          <a:effectLst/>
                          <a:latin typeface="Times New Roman"/>
                          <a:ea typeface="Times New Roman"/>
                          <a:cs typeface="Times New Roman"/>
                        </a:rPr>
                        <a:t>Р.А.</a:t>
                      </a:r>
                      <a:endParaRPr lang="ru-RU" sz="1600" dirty="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effectLst/>
                          <a:latin typeface="Times New Roman"/>
                          <a:ea typeface="Calibri"/>
                          <a:cs typeface="Times New Roman"/>
                        </a:rPr>
                        <a:t>20</a:t>
                      </a:r>
                      <a:endParaRPr lang="ru-RU" sz="160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effectLst/>
                          <a:latin typeface="Times New Roman"/>
                          <a:ea typeface="Calibri"/>
                          <a:cs typeface="Times New Roman"/>
                        </a:rPr>
                        <a:t>28</a:t>
                      </a:r>
                      <a:endParaRPr lang="ru-RU" sz="160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effectLst/>
                          <a:latin typeface="Times New Roman"/>
                          <a:ea typeface="Calibri"/>
                          <a:cs typeface="Times New Roman"/>
                        </a:rPr>
                        <a:t>8</a:t>
                      </a:r>
                      <a:endParaRPr lang="ru-RU" sz="160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5769">
                <a:tc>
                  <a:txBody>
                    <a:bodyPr/>
                    <a:lstStyle/>
                    <a:p>
                      <a:pPr algn="just">
                        <a:lnSpc>
                          <a:spcPct val="115000"/>
                        </a:lnSpc>
                        <a:spcAft>
                          <a:spcPts val="0"/>
                        </a:spcAft>
                      </a:pPr>
                      <a:r>
                        <a:rPr lang="ru-RU" sz="1600" dirty="0">
                          <a:solidFill>
                            <a:srgbClr val="000000"/>
                          </a:solidFill>
                          <a:effectLst/>
                          <a:latin typeface="Times New Roman"/>
                          <a:ea typeface="Times New Roman"/>
                          <a:cs typeface="Times New Roman"/>
                        </a:rPr>
                        <a:t>П</a:t>
                      </a:r>
                      <a:r>
                        <a:rPr lang="ru-RU" sz="1600" dirty="0">
                          <a:effectLst/>
                          <a:latin typeface="Times New Roman"/>
                          <a:ea typeface="Calibri"/>
                          <a:cs typeface="Times New Roman"/>
                        </a:rPr>
                        <a:t>роведение после реакторных механических испытаний и микроструктурных исследований опытного титанового сплава. Разработка методики дистанционных испытаний нестандартных образцов на </a:t>
                      </a:r>
                      <a:r>
                        <a:rPr lang="ru-RU" sz="1600" dirty="0" err="1">
                          <a:effectLst/>
                          <a:latin typeface="Times New Roman"/>
                          <a:ea typeface="Calibri"/>
                          <a:cs typeface="Times New Roman"/>
                        </a:rPr>
                        <a:t>трещиностойкость</a:t>
                      </a:r>
                      <a:r>
                        <a:rPr lang="ru-RU" sz="1600" dirty="0">
                          <a:effectLst/>
                          <a:latin typeface="Times New Roman"/>
                          <a:ea typeface="Calibri"/>
                          <a:cs typeface="Times New Roman"/>
                        </a:rPr>
                        <a:t>.</a:t>
                      </a:r>
                      <a:endParaRPr lang="ru-RU" sz="1600" dirty="0">
                        <a:effectLst/>
                        <a:latin typeface="Calibri"/>
                        <a:ea typeface="Calibri"/>
                        <a:cs typeface="Times New Roman"/>
                      </a:endParaRPr>
                    </a:p>
                    <a:p>
                      <a:pPr algn="just">
                        <a:lnSpc>
                          <a:spcPct val="115000"/>
                        </a:lnSpc>
                        <a:spcAft>
                          <a:spcPts val="0"/>
                        </a:spcAft>
                      </a:pPr>
                      <a:r>
                        <a:rPr lang="ru-RU" sz="1600" dirty="0">
                          <a:effectLst/>
                          <a:latin typeface="Times New Roman"/>
                          <a:ea typeface="Times New Roman"/>
                          <a:cs typeface="Times New Roman"/>
                        </a:rPr>
                        <a:t>Научный руководитель</a:t>
                      </a:r>
                      <a:r>
                        <a:rPr lang="ru-RU" sz="1600" dirty="0" smtClean="0">
                          <a:effectLst/>
                          <a:latin typeface="Times New Roman"/>
                          <a:ea typeface="Times New Roman"/>
                          <a:cs typeface="Times New Roman"/>
                        </a:rPr>
                        <a:t>: д.т.н</a:t>
                      </a:r>
                      <a:r>
                        <a:rPr lang="ru-RU" sz="1600" dirty="0">
                          <a:effectLst/>
                          <a:latin typeface="Times New Roman"/>
                          <a:ea typeface="Times New Roman"/>
                          <a:cs typeface="Times New Roman"/>
                        </a:rPr>
                        <a:t>., проф. </a:t>
                      </a:r>
                      <a:r>
                        <a:rPr lang="ru-RU" sz="1600" dirty="0" err="1">
                          <a:effectLst/>
                          <a:latin typeface="Times New Roman"/>
                          <a:ea typeface="Times New Roman"/>
                          <a:cs typeface="Times New Roman"/>
                        </a:rPr>
                        <a:t>Красноселов</a:t>
                      </a:r>
                      <a:r>
                        <a:rPr lang="ru-RU" sz="1600" dirty="0">
                          <a:effectLst/>
                          <a:latin typeface="Times New Roman"/>
                          <a:ea typeface="Times New Roman"/>
                          <a:cs typeface="Times New Roman"/>
                        </a:rPr>
                        <a:t> В.А</a:t>
                      </a:r>
                      <a:endParaRPr lang="ru-RU" sz="1600" dirty="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a:ea typeface="Calibri"/>
                          <a:cs typeface="Times New Roman"/>
                        </a:rPr>
                        <a:t>2,25</a:t>
                      </a:r>
                      <a:endParaRPr lang="ru-RU" sz="1600" dirty="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effectLst/>
                          <a:latin typeface="Times New Roman"/>
                          <a:ea typeface="Calibri"/>
                          <a:cs typeface="Times New Roman"/>
                        </a:rPr>
                        <a:t>0</a:t>
                      </a:r>
                      <a:endParaRPr lang="ru-RU" sz="160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a:ea typeface="Calibri"/>
                          <a:cs typeface="Times New Roman"/>
                        </a:rPr>
                        <a:t>0</a:t>
                      </a:r>
                      <a:endParaRPr lang="ru-RU" sz="1600" dirty="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7">
                <a:tc gridSpan="4">
                  <a:txBody>
                    <a:bodyPr/>
                    <a:lstStyle/>
                    <a:p>
                      <a:pPr algn="ctr">
                        <a:lnSpc>
                          <a:spcPct val="115000"/>
                        </a:lnSpc>
                        <a:spcAft>
                          <a:spcPts val="0"/>
                        </a:spcAft>
                      </a:pPr>
                      <a:r>
                        <a:rPr lang="ru-RU" sz="1600" dirty="0" smtClean="0">
                          <a:effectLst/>
                          <a:latin typeface="Times New Roman"/>
                          <a:ea typeface="Calibri"/>
                          <a:cs typeface="Times New Roman"/>
                        </a:rPr>
                        <a:t>по </a:t>
                      </a:r>
                      <a:r>
                        <a:rPr lang="ru-RU" sz="1600" dirty="0">
                          <a:effectLst/>
                          <a:latin typeface="Times New Roman"/>
                          <a:ea typeface="Calibri"/>
                          <a:cs typeface="Times New Roman"/>
                        </a:rPr>
                        <a:t>направлению «Новые композиционные материалы</a:t>
                      </a:r>
                      <a:r>
                        <a:rPr lang="ru-RU" sz="1600" dirty="0" smtClean="0">
                          <a:effectLst/>
                          <a:latin typeface="Times New Roman"/>
                          <a:ea typeface="Calibri"/>
                          <a:cs typeface="Times New Roman"/>
                        </a:rPr>
                        <a:t>»</a:t>
                      </a:r>
                      <a:endParaRPr lang="ru-RU" sz="1600" dirty="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67628">
                <a:tc rowSpan="2">
                  <a:txBody>
                    <a:bodyPr/>
                    <a:lstStyle/>
                    <a:p>
                      <a:pPr algn="ctr">
                        <a:lnSpc>
                          <a:spcPct val="115000"/>
                        </a:lnSpc>
                        <a:spcAft>
                          <a:spcPts val="0"/>
                        </a:spcAft>
                      </a:pPr>
                      <a:r>
                        <a:rPr lang="ru-RU" sz="1600" dirty="0" smtClean="0">
                          <a:effectLst/>
                          <a:latin typeface="Times New Roman"/>
                          <a:ea typeface="Calibri"/>
                          <a:cs typeface="Times New Roman"/>
                        </a:rPr>
                        <a:t>Темы </a:t>
                      </a:r>
                      <a:r>
                        <a:rPr lang="ru-RU" sz="1600" dirty="0">
                          <a:effectLst/>
                          <a:latin typeface="Times New Roman"/>
                          <a:ea typeface="Calibri"/>
                          <a:cs typeface="Times New Roman"/>
                        </a:rPr>
                        <a:t>научных работ</a:t>
                      </a:r>
                      <a:endParaRPr lang="ru-RU" sz="1600" dirty="0">
                        <a:effectLst/>
                        <a:latin typeface="Calibri"/>
                        <a:ea typeface="Calibri"/>
                        <a:cs typeface="Times New Roman"/>
                      </a:endParaRPr>
                    </a:p>
                    <a:p>
                      <a:pPr algn="ctr">
                        <a:lnSpc>
                          <a:spcPct val="115000"/>
                        </a:lnSpc>
                        <a:spcAft>
                          <a:spcPts val="0"/>
                        </a:spcAft>
                      </a:pPr>
                      <a:r>
                        <a:rPr lang="ru-RU" sz="1600" dirty="0">
                          <a:effectLst/>
                          <a:latin typeface="Times New Roman"/>
                          <a:ea typeface="Calibri"/>
                          <a:cs typeface="Times New Roman"/>
                        </a:rPr>
                        <a:t> </a:t>
                      </a:r>
                      <a:endParaRPr lang="ru-RU" sz="1600" dirty="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ru-RU" sz="1600" dirty="0">
                          <a:effectLst/>
                          <a:latin typeface="Times New Roman"/>
                          <a:ea typeface="Calibri"/>
                          <a:cs typeface="Times New Roman"/>
                        </a:rPr>
                        <a:t>Объемы НИР, </a:t>
                      </a:r>
                      <a:r>
                        <a:rPr lang="ru-RU" sz="1600" dirty="0" err="1">
                          <a:effectLst/>
                          <a:latin typeface="Times New Roman"/>
                          <a:ea typeface="Calibri"/>
                          <a:cs typeface="Times New Roman"/>
                        </a:rPr>
                        <a:t>тыс.руб</a:t>
                      </a:r>
                      <a:endParaRPr lang="ru-RU" sz="1600" dirty="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335256">
                <a:tc vMerge="1">
                  <a:txBody>
                    <a:bodyPr/>
                    <a:lstStyle/>
                    <a:p>
                      <a:endParaRPr lang="ru-RU"/>
                    </a:p>
                  </a:txBody>
                  <a:tcPr/>
                </a:tc>
                <a:tc>
                  <a:txBody>
                    <a:bodyPr/>
                    <a:lstStyle/>
                    <a:p>
                      <a:pPr algn="ctr">
                        <a:lnSpc>
                          <a:spcPct val="115000"/>
                        </a:lnSpc>
                        <a:spcAft>
                          <a:spcPts val="0"/>
                        </a:spcAft>
                      </a:pPr>
                      <a:r>
                        <a:rPr lang="ru-RU" sz="1600">
                          <a:effectLst/>
                          <a:latin typeface="Times New Roman"/>
                          <a:ea typeface="Calibri"/>
                          <a:cs typeface="Times New Roman"/>
                        </a:rPr>
                        <a:t>2013</a:t>
                      </a:r>
                      <a:endParaRPr lang="ru-RU" sz="160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effectLst/>
                          <a:latin typeface="Times New Roman"/>
                          <a:ea typeface="Calibri"/>
                          <a:cs typeface="Times New Roman"/>
                        </a:rPr>
                        <a:t>2014</a:t>
                      </a:r>
                      <a:endParaRPr lang="ru-RU" sz="160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a:ea typeface="Calibri"/>
                          <a:cs typeface="Times New Roman"/>
                        </a:rPr>
                        <a:t>2015</a:t>
                      </a:r>
                      <a:endParaRPr lang="ru-RU" sz="1600" dirty="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5769">
                <a:tc>
                  <a:txBody>
                    <a:bodyPr/>
                    <a:lstStyle/>
                    <a:p>
                      <a:pPr algn="just">
                        <a:lnSpc>
                          <a:spcPct val="115000"/>
                        </a:lnSpc>
                        <a:spcAft>
                          <a:spcPts val="0"/>
                        </a:spcAft>
                      </a:pPr>
                      <a:r>
                        <a:rPr lang="ru-RU" sz="1600" dirty="0">
                          <a:effectLst/>
                          <a:latin typeface="Times New Roman"/>
                          <a:ea typeface="Times New Roman"/>
                          <a:cs typeface="Times New Roman"/>
                        </a:rPr>
                        <a:t>Исследование возможности применения нетрадиционного метода формирования основ для получения углеродных композиционных материалов (УКМ)</a:t>
                      </a:r>
                      <a:endParaRPr lang="ru-RU" sz="1600" dirty="0">
                        <a:effectLst/>
                        <a:latin typeface="Calibri"/>
                        <a:ea typeface="Calibri"/>
                        <a:cs typeface="Times New Roman"/>
                      </a:endParaRPr>
                    </a:p>
                    <a:p>
                      <a:pPr algn="just">
                        <a:lnSpc>
                          <a:spcPct val="115000"/>
                        </a:lnSpc>
                        <a:spcAft>
                          <a:spcPts val="0"/>
                        </a:spcAft>
                      </a:pPr>
                      <a:r>
                        <a:rPr lang="ru-RU" sz="1600" dirty="0">
                          <a:effectLst/>
                          <a:latin typeface="Times New Roman"/>
                          <a:ea typeface="Times New Roman"/>
                          <a:cs typeface="Times New Roman"/>
                        </a:rPr>
                        <a:t>Научный руководитель</a:t>
                      </a:r>
                      <a:r>
                        <a:rPr lang="ru-RU" sz="1600" dirty="0" smtClean="0">
                          <a:effectLst/>
                          <a:latin typeface="Times New Roman"/>
                          <a:ea typeface="Times New Roman"/>
                          <a:cs typeface="Times New Roman"/>
                        </a:rPr>
                        <a:t>: д.т.н</a:t>
                      </a:r>
                      <a:r>
                        <a:rPr lang="ru-RU" sz="1600" dirty="0">
                          <a:effectLst/>
                          <a:latin typeface="Times New Roman"/>
                          <a:ea typeface="Times New Roman"/>
                          <a:cs typeface="Times New Roman"/>
                        </a:rPr>
                        <a:t>., профессор Панин И.Н.</a:t>
                      </a:r>
                      <a:endParaRPr lang="ru-RU" sz="1600" dirty="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a:ea typeface="Calibri"/>
                          <a:cs typeface="Times New Roman"/>
                        </a:rPr>
                        <a:t>0,15</a:t>
                      </a:r>
                      <a:endParaRPr lang="ru-RU" sz="1600" dirty="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a:ea typeface="Calibri"/>
                          <a:cs typeface="Times New Roman"/>
                        </a:rPr>
                        <a:t>0</a:t>
                      </a:r>
                      <a:endParaRPr lang="ru-RU" sz="1600" dirty="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effectLst/>
                          <a:latin typeface="Times New Roman"/>
                          <a:ea typeface="Calibri"/>
                          <a:cs typeface="Times New Roman"/>
                        </a:rPr>
                        <a:t>0</a:t>
                      </a:r>
                      <a:endParaRPr lang="ru-RU" sz="1600" dirty="0">
                        <a:effectLst/>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18947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4" name="Прямоугольник 3"/>
          <p:cNvSpPr>
            <a:spLocks noChangeArrowheads="1"/>
          </p:cNvSpPr>
          <p:nvPr/>
        </p:nvSpPr>
        <p:spPr bwMode="auto">
          <a:xfrm>
            <a:off x="0" y="3531"/>
            <a:ext cx="9144000" cy="6854469"/>
          </a:xfrm>
          <a:prstGeom prst="rect">
            <a:avLst/>
          </a:prstGeom>
          <a:blipFill dpi="0" rotWithShape="1">
            <a:blip r:embed="rId2"/>
            <a:srcRect/>
            <a:tile tx="0" ty="0" sx="100000" sy="100000" flip="none" algn="tl"/>
          </a:blipFill>
          <a:ln w="25400">
            <a:solidFill>
              <a:srgbClr val="385D8A">
                <a:alpha val="83920"/>
              </a:srgbClr>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5" name="TextBox 4"/>
          <p:cNvSpPr txBox="1"/>
          <p:nvPr/>
        </p:nvSpPr>
        <p:spPr>
          <a:xfrm>
            <a:off x="0" y="125688"/>
            <a:ext cx="9036496" cy="1077218"/>
          </a:xfrm>
          <a:prstGeom prst="rect">
            <a:avLst/>
          </a:prstGeom>
          <a:noFill/>
        </p:spPr>
        <p:txBody>
          <a:bodyPr wrap="square" rtlCol="0">
            <a:spAutoFit/>
          </a:bodyPr>
          <a:lstStyle/>
          <a:p>
            <a:pPr algn="ctr"/>
            <a:r>
              <a:rPr lang="ru-RU" sz="3200" b="1" dirty="0" smtClean="0"/>
              <a:t>Перечень тем научных работ по направлению </a:t>
            </a:r>
            <a:br>
              <a:rPr lang="ru-RU" sz="3200" b="1" dirty="0" smtClean="0"/>
            </a:br>
            <a:r>
              <a:rPr lang="ru-RU" sz="3200" b="1" dirty="0" smtClean="0"/>
              <a:t>«Экологическая безопасность»</a:t>
            </a:r>
            <a:endParaRPr lang="ru-RU" sz="3200" dirty="0"/>
          </a:p>
        </p:txBody>
      </p:sp>
      <p:graphicFrame>
        <p:nvGraphicFramePr>
          <p:cNvPr id="7" name="Таблица 6"/>
          <p:cNvGraphicFramePr>
            <a:graphicFrameLocks noGrp="1"/>
          </p:cNvGraphicFramePr>
          <p:nvPr>
            <p:extLst>
              <p:ext uri="{D42A27DB-BD31-4B8C-83A1-F6EECF244321}">
                <p14:modId xmlns:p14="http://schemas.microsoft.com/office/powerpoint/2010/main" val="2313626146"/>
              </p:ext>
            </p:extLst>
          </p:nvPr>
        </p:nvGraphicFramePr>
        <p:xfrm>
          <a:off x="395535" y="1340768"/>
          <a:ext cx="8352928" cy="4051066"/>
        </p:xfrm>
        <a:graphic>
          <a:graphicData uri="http://schemas.openxmlformats.org/drawingml/2006/table">
            <a:tbl>
              <a:tblPr firstRow="1" firstCol="1" lastRow="1" lastCol="1" bandRow="1" bandCol="1">
                <a:tableStyleId>{5C22544A-7EE6-4342-B048-85BDC9FD1C3A}</a:tableStyleId>
              </a:tblPr>
              <a:tblGrid>
                <a:gridCol w="800622"/>
                <a:gridCol w="4966832"/>
                <a:gridCol w="2585474"/>
              </a:tblGrid>
              <a:tr h="629256">
                <a:tc>
                  <a:txBody>
                    <a:bodyPr/>
                    <a:lstStyle/>
                    <a:p>
                      <a:pPr algn="ctr">
                        <a:spcAft>
                          <a:spcPts val="0"/>
                        </a:spcAft>
                      </a:pPr>
                      <a:r>
                        <a:rPr lang="ru-RU" sz="1600" b="1" dirty="0">
                          <a:solidFill>
                            <a:schemeClr val="tx1"/>
                          </a:solidFill>
                          <a:effectLst/>
                        </a:rPr>
                        <a:t>№ п/п</a:t>
                      </a:r>
                      <a:endParaRPr lang="ru-RU" sz="1600" b="1"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dirty="0">
                          <a:solidFill>
                            <a:schemeClr val="tx1"/>
                          </a:solidFill>
                          <a:effectLst/>
                        </a:rPr>
                        <a:t>Наименование научных разработок</a:t>
                      </a:r>
                      <a:endParaRPr lang="ru-RU" sz="1600" b="1"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dirty="0" smtClean="0">
                          <a:solidFill>
                            <a:schemeClr val="tx1"/>
                          </a:solidFill>
                          <a:effectLst/>
                        </a:rPr>
                        <a:t>Заинтересованные</a:t>
                      </a:r>
                      <a:r>
                        <a:rPr lang="ru-RU" sz="1600" b="1" baseline="0" dirty="0" smtClean="0">
                          <a:solidFill>
                            <a:schemeClr val="tx1"/>
                          </a:solidFill>
                          <a:effectLst/>
                        </a:rPr>
                        <a:t> организации </a:t>
                      </a:r>
                      <a:endParaRPr lang="ru-RU" sz="1600" b="1"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2265">
                <a:tc>
                  <a:txBody>
                    <a:bodyPr/>
                    <a:lstStyle/>
                    <a:p>
                      <a:pPr algn="ctr">
                        <a:spcAft>
                          <a:spcPts val="0"/>
                        </a:spcAft>
                      </a:pPr>
                      <a:r>
                        <a:rPr lang="ru-RU" sz="1600" b="1">
                          <a:solidFill>
                            <a:schemeClr val="tx1"/>
                          </a:solidFill>
                          <a:effectLst/>
                        </a:rPr>
                        <a:t>1.</a:t>
                      </a:r>
                      <a:endParaRPr lang="ru-RU" sz="1600" b="1">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ru-RU" sz="1600" b="1" dirty="0">
                          <a:solidFill>
                            <a:schemeClr val="tx1"/>
                          </a:solidFill>
                          <a:effectLst/>
                        </a:rPr>
                        <a:t>Создание локальной системы очистки ЖРО от </a:t>
                      </a:r>
                      <a:r>
                        <a:rPr lang="en-US" sz="1600" b="1" dirty="0">
                          <a:solidFill>
                            <a:schemeClr val="tx1"/>
                          </a:solidFill>
                          <a:effectLst/>
                        </a:rPr>
                        <a:t>I</a:t>
                      </a:r>
                      <a:r>
                        <a:rPr lang="ru-RU" sz="1600" b="1" baseline="-25000" dirty="0">
                          <a:solidFill>
                            <a:schemeClr val="tx1"/>
                          </a:solidFill>
                          <a:effectLst/>
                        </a:rPr>
                        <a:t>131</a:t>
                      </a:r>
                      <a:r>
                        <a:rPr lang="ru-RU" sz="1600" b="1" dirty="0">
                          <a:solidFill>
                            <a:schemeClr val="tx1"/>
                          </a:solidFill>
                          <a:effectLst/>
                        </a:rPr>
                        <a:t> при производстве молибдена 99</a:t>
                      </a:r>
                      <a:endParaRPr lang="ru-RU" sz="1600" b="1"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ru-RU" sz="1600" b="1" dirty="0" smtClean="0">
                          <a:solidFill>
                            <a:schemeClr val="tx1"/>
                          </a:solidFill>
                          <a:effectLst/>
                        </a:rPr>
                        <a:t>ОАО</a:t>
                      </a:r>
                      <a:r>
                        <a:rPr lang="ru-RU" sz="1600" b="1" baseline="0" dirty="0" smtClean="0">
                          <a:solidFill>
                            <a:schemeClr val="tx1"/>
                          </a:solidFill>
                          <a:effectLst/>
                        </a:rPr>
                        <a:t> ГНЦ «НИИАР» </a:t>
                      </a:r>
                    </a:p>
                    <a:p>
                      <a:pPr algn="just">
                        <a:spcAft>
                          <a:spcPts val="0"/>
                        </a:spcAft>
                      </a:pPr>
                      <a:r>
                        <a:rPr lang="ru-RU" sz="1600" b="1" dirty="0" smtClean="0">
                          <a:solidFill>
                            <a:schemeClr val="tx1"/>
                          </a:solidFill>
                          <a:effectLst/>
                        </a:rPr>
                        <a:t>ДИТИ </a:t>
                      </a:r>
                      <a:r>
                        <a:rPr lang="ru-RU" sz="1600" b="1" dirty="0">
                          <a:solidFill>
                            <a:schemeClr val="tx1"/>
                          </a:solidFill>
                          <a:effectLst/>
                        </a:rPr>
                        <a:t>НИЯУ МИФИ </a:t>
                      </a:r>
                      <a:endParaRPr lang="ru-RU" sz="1600" b="1"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45478">
                <a:tc>
                  <a:txBody>
                    <a:bodyPr/>
                    <a:lstStyle/>
                    <a:p>
                      <a:pPr algn="ctr">
                        <a:spcAft>
                          <a:spcPts val="0"/>
                        </a:spcAft>
                      </a:pPr>
                      <a:r>
                        <a:rPr lang="ru-RU" sz="1600" b="1">
                          <a:solidFill>
                            <a:schemeClr val="tx1"/>
                          </a:solidFill>
                          <a:effectLst/>
                        </a:rPr>
                        <a:t>2.</a:t>
                      </a:r>
                      <a:endParaRPr lang="ru-RU" sz="1600" b="1">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ru-RU" sz="1600" b="1">
                          <a:solidFill>
                            <a:schemeClr val="tx1"/>
                          </a:solidFill>
                          <a:effectLst/>
                        </a:rPr>
                        <a:t>Изучение возможности использования диатомитовых адсорбентов при очистке ЖРО.</a:t>
                      </a:r>
                      <a:endParaRPr lang="ru-RU" sz="1600" b="1">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ru-RU" sz="1600" b="1" dirty="0" smtClean="0">
                          <a:solidFill>
                            <a:schemeClr val="tx1"/>
                          </a:solidFill>
                          <a:effectLst/>
                          <a:latin typeface="Times New Roman"/>
                          <a:ea typeface="Times New Roman"/>
                        </a:rPr>
                        <a:t>ОАО ГНЦ «НИИАР»</a:t>
                      </a:r>
                    </a:p>
                    <a:p>
                      <a:pPr algn="just">
                        <a:spcAft>
                          <a:spcPts val="0"/>
                        </a:spcAft>
                      </a:pPr>
                      <a:r>
                        <a:rPr lang="ru-RU" sz="1600" b="1" dirty="0" smtClean="0">
                          <a:solidFill>
                            <a:schemeClr val="tx1"/>
                          </a:solidFill>
                          <a:effectLst/>
                          <a:latin typeface="Times New Roman"/>
                          <a:ea typeface="Times New Roman"/>
                        </a:rPr>
                        <a:t>ДИТИ НИЯУ МИФИ</a:t>
                      </a:r>
                      <a:endParaRPr lang="ru-RU" sz="1600" b="1"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45478">
                <a:tc>
                  <a:txBody>
                    <a:bodyPr/>
                    <a:lstStyle/>
                    <a:p>
                      <a:pPr algn="ctr">
                        <a:spcAft>
                          <a:spcPts val="0"/>
                        </a:spcAft>
                      </a:pPr>
                      <a:r>
                        <a:rPr lang="ru-RU" sz="1600" b="1" dirty="0" smtClean="0">
                          <a:solidFill>
                            <a:schemeClr val="tx1"/>
                          </a:solidFill>
                          <a:effectLst/>
                        </a:rPr>
                        <a:t>3.</a:t>
                      </a:r>
                      <a:endParaRPr lang="ru-RU" sz="1600" b="1"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ru-RU" sz="1600" b="1" dirty="0">
                          <a:solidFill>
                            <a:schemeClr val="tx1"/>
                          </a:solidFill>
                          <a:effectLst/>
                        </a:rPr>
                        <a:t>Изучение характеристик и свойств новых топливных композиций на основе диоксида урана с включением </a:t>
                      </a:r>
                      <a:r>
                        <a:rPr lang="ru-RU" sz="1600" b="1" dirty="0" smtClean="0">
                          <a:solidFill>
                            <a:schemeClr val="tx1"/>
                          </a:solidFill>
                          <a:effectLst/>
                        </a:rPr>
                        <a:t>легирующих </a:t>
                      </a:r>
                      <a:r>
                        <a:rPr lang="ru-RU" sz="1600" b="1" dirty="0">
                          <a:solidFill>
                            <a:schemeClr val="tx1"/>
                          </a:solidFill>
                          <a:effectLst/>
                        </a:rPr>
                        <a:t>добавок».</a:t>
                      </a:r>
                      <a:endParaRPr lang="ru-RU" sz="1600" b="1"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prstClr val="black"/>
                          </a:solidFill>
                          <a:effectLst/>
                          <a:uLnTx/>
                          <a:uFillTx/>
                          <a:latin typeface="+mn-lt"/>
                          <a:ea typeface="+mn-ea"/>
                          <a:cs typeface="+mn-cs"/>
                        </a:rPr>
                        <a:t>ОАО ГНЦ «НИИАР»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prstClr val="black"/>
                          </a:solidFill>
                          <a:effectLst/>
                          <a:uLnTx/>
                          <a:uFillTx/>
                          <a:latin typeface="+mn-lt"/>
                          <a:ea typeface="+mn-ea"/>
                          <a:cs typeface="+mn-cs"/>
                        </a:rPr>
                        <a:t>ДИТИ НИЯУ МИФИ </a:t>
                      </a:r>
                      <a:endParaRPr kumimoji="0" lang="ru-RU" sz="1600" b="1"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8589">
                <a:tc>
                  <a:txBody>
                    <a:bodyPr/>
                    <a:lstStyle/>
                    <a:p>
                      <a:pPr algn="ctr">
                        <a:spcAft>
                          <a:spcPts val="0"/>
                        </a:spcAft>
                      </a:pPr>
                      <a:r>
                        <a:rPr lang="ru-RU" sz="1600" b="1" dirty="0" smtClean="0">
                          <a:solidFill>
                            <a:schemeClr val="tx1"/>
                          </a:solidFill>
                          <a:effectLst/>
                        </a:rPr>
                        <a:t>4.</a:t>
                      </a:r>
                      <a:endParaRPr lang="ru-RU" sz="1600" b="1"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ru-RU" sz="1600" b="1">
                          <a:solidFill>
                            <a:schemeClr val="tx1"/>
                          </a:solidFill>
                          <a:effectLst/>
                        </a:rPr>
                        <a:t>Изучение возможностей внедрения поглощающих материалов в проекты новых реакторных установок 4-го поколения</a:t>
                      </a:r>
                      <a:endParaRPr lang="ru-RU" sz="1600" b="1">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prstClr val="black"/>
                          </a:solidFill>
                          <a:effectLst/>
                          <a:uLnTx/>
                          <a:uFillTx/>
                          <a:latin typeface="+mn-lt"/>
                          <a:ea typeface="+mn-ea"/>
                          <a:cs typeface="+mn-cs"/>
                        </a:rPr>
                        <a:t>ОАО ГНЦ «НИИАР»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prstClr val="black"/>
                          </a:solidFill>
                          <a:effectLst/>
                          <a:uLnTx/>
                          <a:uFillTx/>
                          <a:latin typeface="+mn-lt"/>
                          <a:ea typeface="+mn-ea"/>
                          <a:cs typeface="+mn-cs"/>
                        </a:rPr>
                        <a:t>ДИТИ НИЯУ МИФИ </a:t>
                      </a:r>
                      <a:endParaRPr kumimoji="0" lang="ru-RU" sz="1600" b="1"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39077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25400">
            <a:solidFill>
              <a:srgbClr val="385D8A">
                <a:alpha val="83920"/>
              </a:srgbClr>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5" name="Заголовок 4"/>
          <p:cNvSpPr txBox="1">
            <a:spLocks noGrp="1"/>
          </p:cNvSpPr>
          <p:nvPr>
            <p:ph type="title"/>
          </p:nvPr>
        </p:nvSpPr>
        <p:spPr>
          <a:xfrm>
            <a:off x="0" y="0"/>
            <a:ext cx="9036496" cy="1077218"/>
          </a:xfrm>
          <a:prstGeom prst="rect">
            <a:avLst/>
          </a:prstGeom>
          <a:noFill/>
        </p:spPr>
        <p:txBody>
          <a:bodyPr wrap="square" rtlCol="0">
            <a:spAutoFit/>
          </a:bodyPr>
          <a:lstStyle/>
          <a:p>
            <a:pPr algn="ctr"/>
            <a:r>
              <a:rPr lang="ru-RU" sz="3200" b="1" dirty="0" smtClean="0"/>
              <a:t>Перечень тем научных работ по направлению </a:t>
            </a:r>
            <a:br>
              <a:rPr lang="ru-RU" sz="3200" b="1" dirty="0" smtClean="0"/>
            </a:br>
            <a:r>
              <a:rPr lang="ru-RU" sz="3200" b="1" dirty="0" smtClean="0"/>
              <a:t>«Экологическая безопасность»</a:t>
            </a:r>
            <a:endParaRPr lang="ru-RU" sz="3200" dirty="0"/>
          </a:p>
        </p:txBody>
      </p:sp>
      <p:graphicFrame>
        <p:nvGraphicFramePr>
          <p:cNvPr id="8" name="Объект 7"/>
          <p:cNvGraphicFramePr>
            <a:graphicFrameLocks noGrp="1"/>
          </p:cNvGraphicFramePr>
          <p:nvPr>
            <p:ph idx="1"/>
            <p:extLst>
              <p:ext uri="{D42A27DB-BD31-4B8C-83A1-F6EECF244321}">
                <p14:modId xmlns:p14="http://schemas.microsoft.com/office/powerpoint/2010/main" val="4282423256"/>
              </p:ext>
            </p:extLst>
          </p:nvPr>
        </p:nvGraphicFramePr>
        <p:xfrm>
          <a:off x="107503" y="1124744"/>
          <a:ext cx="8928993" cy="5566658"/>
        </p:xfrm>
        <a:graphic>
          <a:graphicData uri="http://schemas.openxmlformats.org/drawingml/2006/table">
            <a:tbl>
              <a:tblPr firstRow="1" firstCol="1" lastRow="1" lastCol="1" bandRow="1" bandCol="1">
                <a:tableStyleId>{5C22544A-7EE6-4342-B048-85BDC9FD1C3A}</a:tableStyleId>
              </a:tblPr>
              <a:tblGrid>
                <a:gridCol w="509120"/>
                <a:gridCol w="5590263"/>
                <a:gridCol w="2829610"/>
              </a:tblGrid>
              <a:tr h="268956">
                <a:tc>
                  <a:txBody>
                    <a:bodyPr/>
                    <a:lstStyle/>
                    <a:p>
                      <a:pPr algn="ctr">
                        <a:spcAft>
                          <a:spcPts val="0"/>
                        </a:spcAft>
                      </a:pPr>
                      <a:r>
                        <a:rPr lang="ru-RU" sz="1300" b="1" dirty="0">
                          <a:solidFill>
                            <a:schemeClr val="tx1"/>
                          </a:solidFill>
                          <a:effectLst/>
                          <a:latin typeface="+mj-lt"/>
                        </a:rPr>
                        <a:t> </a:t>
                      </a:r>
                      <a:r>
                        <a:rPr lang="ru-RU" sz="1300" b="1" dirty="0" smtClean="0">
                          <a:solidFill>
                            <a:schemeClr val="tx1"/>
                          </a:solidFill>
                          <a:effectLst/>
                          <a:latin typeface="+mj-lt"/>
                        </a:rPr>
                        <a:t>№</a:t>
                      </a:r>
                      <a:r>
                        <a:rPr lang="ru-RU" sz="1300" b="1" baseline="0" dirty="0" smtClean="0">
                          <a:solidFill>
                            <a:schemeClr val="tx1"/>
                          </a:solidFill>
                          <a:effectLst/>
                          <a:latin typeface="+mj-lt"/>
                        </a:rPr>
                        <a:t> п/п</a:t>
                      </a:r>
                      <a:endParaRPr lang="ru-RU" sz="1300" b="1" dirty="0">
                        <a:solidFill>
                          <a:schemeClr val="tx1"/>
                        </a:solidFill>
                        <a:effectLst/>
                        <a:latin typeface="+mj-lt"/>
                        <a:ea typeface="Times New Roman"/>
                      </a:endParaRPr>
                    </a:p>
                  </a:txBody>
                  <a:tcPr marL="48492" marR="484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300" b="1" dirty="0">
                          <a:solidFill>
                            <a:schemeClr val="tx1"/>
                          </a:solidFill>
                          <a:effectLst/>
                          <a:latin typeface="+mj-lt"/>
                          <a:ea typeface="Times New Roman"/>
                        </a:rPr>
                        <a:t>Наименование научных разработок</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300" b="1" dirty="0">
                          <a:solidFill>
                            <a:schemeClr val="tx1"/>
                          </a:solidFill>
                          <a:effectLst/>
                          <a:latin typeface="+mj-lt"/>
                          <a:ea typeface="Times New Roman"/>
                        </a:rPr>
                        <a:t>Научный руководитель</a:t>
                      </a:r>
                    </a:p>
                    <a:p>
                      <a:pPr algn="ctr">
                        <a:spcAft>
                          <a:spcPts val="0"/>
                        </a:spcAft>
                      </a:pPr>
                      <a:r>
                        <a:rPr lang="ru-RU" sz="1300" b="1" dirty="0">
                          <a:solidFill>
                            <a:schemeClr val="tx1"/>
                          </a:solidFill>
                          <a:effectLst/>
                          <a:latin typeface="+mj-lt"/>
                          <a:ea typeface="Times New Roman"/>
                        </a:rPr>
                        <a:t>и исполнители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9156">
                <a:tc>
                  <a:txBody>
                    <a:bodyPr/>
                    <a:lstStyle/>
                    <a:p>
                      <a:pPr algn="ctr">
                        <a:spcAft>
                          <a:spcPts val="0"/>
                        </a:spcAft>
                      </a:pPr>
                      <a:r>
                        <a:rPr lang="ru-RU" sz="1300" b="1" dirty="0" smtClean="0">
                          <a:solidFill>
                            <a:schemeClr val="tx1"/>
                          </a:solidFill>
                          <a:effectLst/>
                          <a:latin typeface="+mj-lt"/>
                        </a:rPr>
                        <a:t>5.</a:t>
                      </a:r>
                      <a:endParaRPr lang="ru-RU" sz="1300" b="1" dirty="0">
                        <a:solidFill>
                          <a:schemeClr val="tx1"/>
                        </a:solidFill>
                        <a:effectLst/>
                        <a:latin typeface="+mj-lt"/>
                        <a:ea typeface="Times New Roman"/>
                      </a:endParaRPr>
                    </a:p>
                  </a:txBody>
                  <a:tcPr marL="48492" marR="484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ru-RU" sz="1300" b="1" dirty="0">
                          <a:solidFill>
                            <a:schemeClr val="tx1"/>
                          </a:solidFill>
                          <a:effectLst/>
                          <a:latin typeface="+mj-lt"/>
                        </a:rPr>
                        <a:t>Разработка технологии очистки больших объёмов радиоактивных вод ГНЦ РФ НИИАР с использованием </a:t>
                      </a:r>
                      <a:r>
                        <a:rPr lang="ru-RU" sz="1300" b="1" dirty="0" err="1">
                          <a:solidFill>
                            <a:schemeClr val="tx1"/>
                          </a:solidFill>
                          <a:effectLst/>
                          <a:latin typeface="+mj-lt"/>
                        </a:rPr>
                        <a:t>диатомитовых</a:t>
                      </a:r>
                      <a:r>
                        <a:rPr lang="ru-RU" sz="1300" b="1" dirty="0">
                          <a:solidFill>
                            <a:schemeClr val="tx1"/>
                          </a:solidFill>
                          <a:effectLst/>
                          <a:latin typeface="+mj-lt"/>
                        </a:rPr>
                        <a:t> адсорбентов, с последующим переводом радиоактивных отходов в стеклообразное состояние (планируется использовать диатомиты Ульяновской области</a:t>
                      </a:r>
                      <a:r>
                        <a:rPr lang="ru-RU" sz="1300" b="1" dirty="0" smtClean="0">
                          <a:solidFill>
                            <a:schemeClr val="tx1"/>
                          </a:solidFill>
                          <a:effectLst/>
                          <a:latin typeface="+mj-lt"/>
                        </a:rPr>
                        <a:t>).</a:t>
                      </a:r>
                      <a:endParaRPr lang="ru-RU" sz="1300" b="1" dirty="0">
                        <a:solidFill>
                          <a:schemeClr val="tx1"/>
                        </a:solidFill>
                        <a:effectLst/>
                        <a:latin typeface="+mj-lt"/>
                      </a:endParaRPr>
                    </a:p>
                  </a:txBody>
                  <a:tcPr marL="48492" marR="484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ru-RU" sz="1300" b="1">
                          <a:solidFill>
                            <a:schemeClr val="tx1"/>
                          </a:solidFill>
                          <a:effectLst/>
                          <a:latin typeface="+mj-lt"/>
                        </a:rPr>
                        <a:t>Научный руководитель доцент каф. радиохимии</a:t>
                      </a:r>
                    </a:p>
                    <a:p>
                      <a:pPr algn="just">
                        <a:spcAft>
                          <a:spcPts val="0"/>
                        </a:spcAft>
                      </a:pPr>
                      <a:r>
                        <a:rPr lang="ru-RU" sz="1300" b="1">
                          <a:solidFill>
                            <a:schemeClr val="tx1"/>
                          </a:solidFill>
                          <a:effectLst/>
                          <a:latin typeface="+mj-lt"/>
                        </a:rPr>
                        <a:t>Цимбалюк Е.П., зам. руководителя ДИТИ НИЯУ МИФИ Панин И.Н.</a:t>
                      </a:r>
                      <a:endParaRPr lang="ru-RU" sz="1300" b="1">
                        <a:solidFill>
                          <a:schemeClr val="tx1"/>
                        </a:solidFill>
                        <a:effectLst/>
                        <a:latin typeface="+mj-lt"/>
                        <a:ea typeface="Times New Roman"/>
                      </a:endParaRPr>
                    </a:p>
                  </a:txBody>
                  <a:tcPr marL="48492" marR="484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6846">
                <a:tc>
                  <a:txBody>
                    <a:bodyPr/>
                    <a:lstStyle/>
                    <a:p>
                      <a:pPr algn="ctr">
                        <a:spcAft>
                          <a:spcPts val="0"/>
                        </a:spcAft>
                      </a:pPr>
                      <a:r>
                        <a:rPr lang="ru-RU" sz="1300" b="1" dirty="0" smtClean="0">
                          <a:solidFill>
                            <a:schemeClr val="tx1"/>
                          </a:solidFill>
                          <a:effectLst/>
                          <a:latin typeface="+mj-lt"/>
                        </a:rPr>
                        <a:t>6.</a:t>
                      </a:r>
                      <a:endParaRPr lang="ru-RU" sz="1300" b="1" dirty="0">
                        <a:solidFill>
                          <a:schemeClr val="tx1"/>
                        </a:solidFill>
                        <a:effectLst/>
                        <a:latin typeface="+mj-lt"/>
                        <a:ea typeface="Times New Roman"/>
                      </a:endParaRPr>
                    </a:p>
                  </a:txBody>
                  <a:tcPr marL="48492" marR="484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ru-RU" sz="1300" b="1" dirty="0">
                          <a:solidFill>
                            <a:schemeClr val="tx1"/>
                          </a:solidFill>
                          <a:effectLst/>
                          <a:latin typeface="+mj-lt"/>
                        </a:rPr>
                        <a:t>Разработка технологии и устройств для очистки вод бассейнов выдержки ОТВС от шлама, продуктов коррозии и радионуклидов (с использованием трубчатых текстильных фильтров – ТТФ заданной пористости и проницаемости фильтровальных перегородок).</a:t>
                      </a:r>
                      <a:endParaRPr lang="ru-RU" sz="1300" b="1" dirty="0">
                        <a:solidFill>
                          <a:schemeClr val="tx1"/>
                        </a:solidFill>
                        <a:effectLst/>
                        <a:latin typeface="+mj-lt"/>
                        <a:ea typeface="Times New Roman"/>
                      </a:endParaRPr>
                    </a:p>
                  </a:txBody>
                  <a:tcPr marL="48492" marR="484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ru-RU" sz="1300" b="1">
                          <a:solidFill>
                            <a:schemeClr val="tx1"/>
                          </a:solidFill>
                          <a:effectLst/>
                          <a:latin typeface="+mj-lt"/>
                        </a:rPr>
                        <a:t>Научный руководитель зам. руководителя ДИТИ НИЯУ МИФИ Панин И.Н., доцент каф. радиохимии</a:t>
                      </a:r>
                    </a:p>
                    <a:p>
                      <a:pPr>
                        <a:spcAft>
                          <a:spcPts val="0"/>
                        </a:spcAft>
                      </a:pPr>
                      <a:r>
                        <a:rPr lang="ru-RU" sz="1300" b="1">
                          <a:solidFill>
                            <a:schemeClr val="tx1"/>
                          </a:solidFill>
                          <a:effectLst/>
                          <a:latin typeface="+mj-lt"/>
                        </a:rPr>
                        <a:t>Цимбалюк Е.П. </a:t>
                      </a:r>
                      <a:endParaRPr lang="ru-RU" sz="1300" b="1">
                        <a:solidFill>
                          <a:schemeClr val="tx1"/>
                        </a:solidFill>
                        <a:effectLst/>
                        <a:latin typeface="+mj-lt"/>
                        <a:ea typeface="Times New Roman"/>
                      </a:endParaRPr>
                    </a:p>
                  </a:txBody>
                  <a:tcPr marL="48492" marR="484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32430">
                <a:tc>
                  <a:txBody>
                    <a:bodyPr/>
                    <a:lstStyle/>
                    <a:p>
                      <a:pPr algn="ctr">
                        <a:spcAft>
                          <a:spcPts val="0"/>
                        </a:spcAft>
                      </a:pPr>
                      <a:r>
                        <a:rPr lang="ru-RU" sz="1300" b="1" dirty="0" smtClean="0">
                          <a:solidFill>
                            <a:schemeClr val="tx1"/>
                          </a:solidFill>
                          <a:effectLst/>
                          <a:latin typeface="+mj-lt"/>
                        </a:rPr>
                        <a:t>7.</a:t>
                      </a:r>
                      <a:endParaRPr lang="ru-RU" sz="1300" b="1" dirty="0">
                        <a:solidFill>
                          <a:schemeClr val="tx1"/>
                        </a:solidFill>
                        <a:effectLst/>
                        <a:latin typeface="+mj-lt"/>
                        <a:ea typeface="Times New Roman"/>
                      </a:endParaRPr>
                    </a:p>
                  </a:txBody>
                  <a:tcPr marL="48492" marR="484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ru-RU" sz="1300" b="1">
                          <a:solidFill>
                            <a:schemeClr val="tx1"/>
                          </a:solidFill>
                          <a:effectLst/>
                          <a:latin typeface="+mj-lt"/>
                        </a:rPr>
                        <a:t>Разработка технологии и оборудования, для выноса СПАВ – (синтетических поверхностно-активных веществ) из промывных вод банно-прачечного хозяйства ГНЦ РФ НИИАР.</a:t>
                      </a:r>
                      <a:endParaRPr lang="ru-RU" sz="1300" b="1">
                        <a:solidFill>
                          <a:schemeClr val="tx1"/>
                        </a:solidFill>
                        <a:effectLst/>
                        <a:latin typeface="+mj-lt"/>
                        <a:ea typeface="Times New Roman"/>
                      </a:endParaRPr>
                    </a:p>
                  </a:txBody>
                  <a:tcPr marL="48492" marR="484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ru-RU" sz="1300" b="1">
                          <a:solidFill>
                            <a:schemeClr val="tx1"/>
                          </a:solidFill>
                          <a:effectLst/>
                          <a:latin typeface="+mj-lt"/>
                        </a:rPr>
                        <a:t>Научный руководитель зам. руководителя ДИТИ НИЯУ МИФИ Панин И.Н., доцент каф. радиохимии</a:t>
                      </a:r>
                    </a:p>
                    <a:p>
                      <a:pPr>
                        <a:spcAft>
                          <a:spcPts val="0"/>
                        </a:spcAft>
                      </a:pPr>
                      <a:r>
                        <a:rPr lang="ru-RU" sz="1300" b="1">
                          <a:solidFill>
                            <a:schemeClr val="tx1"/>
                          </a:solidFill>
                          <a:effectLst/>
                          <a:latin typeface="+mj-lt"/>
                        </a:rPr>
                        <a:t>Цимбалюк Е.П.</a:t>
                      </a:r>
                      <a:endParaRPr lang="ru-RU" sz="1300" b="1">
                        <a:solidFill>
                          <a:schemeClr val="tx1"/>
                        </a:solidFill>
                        <a:effectLst/>
                        <a:latin typeface="+mj-lt"/>
                        <a:ea typeface="Times New Roman"/>
                      </a:endParaRPr>
                    </a:p>
                  </a:txBody>
                  <a:tcPr marL="48492" marR="484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49076">
                <a:tc>
                  <a:txBody>
                    <a:bodyPr/>
                    <a:lstStyle/>
                    <a:p>
                      <a:pPr algn="ctr">
                        <a:spcAft>
                          <a:spcPts val="0"/>
                        </a:spcAft>
                      </a:pPr>
                      <a:r>
                        <a:rPr lang="ru-RU" sz="1300" b="1" dirty="0" smtClean="0">
                          <a:solidFill>
                            <a:schemeClr val="tx1"/>
                          </a:solidFill>
                          <a:effectLst/>
                          <a:latin typeface="+mj-lt"/>
                        </a:rPr>
                        <a:t>8.</a:t>
                      </a:r>
                      <a:endParaRPr lang="ru-RU" sz="1300" b="1" dirty="0">
                        <a:solidFill>
                          <a:schemeClr val="tx1"/>
                        </a:solidFill>
                        <a:effectLst/>
                        <a:latin typeface="+mj-lt"/>
                        <a:ea typeface="Times New Roman"/>
                      </a:endParaRPr>
                    </a:p>
                  </a:txBody>
                  <a:tcPr marL="48492" marR="484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ru-RU" sz="1300" b="1">
                          <a:solidFill>
                            <a:schemeClr val="tx1"/>
                          </a:solidFill>
                          <a:effectLst/>
                          <a:latin typeface="+mj-lt"/>
                        </a:rPr>
                        <a:t>Разработка технологии получения новых видов текстильных аэрозольных фильтров, взамен фильтров «Петрянова»:</a:t>
                      </a:r>
                    </a:p>
                    <a:p>
                      <a:pPr>
                        <a:spcAft>
                          <a:spcPts val="0"/>
                        </a:spcAft>
                      </a:pPr>
                      <a:r>
                        <a:rPr lang="ru-RU" sz="1300" b="1">
                          <a:solidFill>
                            <a:schemeClr val="tx1"/>
                          </a:solidFill>
                          <a:effectLst/>
                          <a:latin typeface="+mj-lt"/>
                        </a:rPr>
                        <a:t>а) Разработка конструкций воздухоочистительных модулей для очистки и обеззараживания воздуха в системах приточно-вытяжной вентиляции;</a:t>
                      </a:r>
                    </a:p>
                    <a:p>
                      <a:pPr>
                        <a:spcAft>
                          <a:spcPts val="0"/>
                        </a:spcAft>
                      </a:pPr>
                      <a:r>
                        <a:rPr lang="ru-RU" sz="1300" b="1">
                          <a:solidFill>
                            <a:schemeClr val="tx1"/>
                          </a:solidFill>
                          <a:effectLst/>
                          <a:latin typeface="+mj-lt"/>
                        </a:rPr>
                        <a:t>б) Разработка технологии очистки дымовых газов на установках сжигания низко активных горючих твёрдых отходов от взвешенных частиц продуктов сгорания и радионуклидов с использованием ТТФ специального назначения.</a:t>
                      </a:r>
                      <a:endParaRPr lang="ru-RU" sz="1300" b="1">
                        <a:solidFill>
                          <a:schemeClr val="tx1"/>
                        </a:solidFill>
                        <a:effectLst/>
                        <a:latin typeface="+mj-lt"/>
                        <a:ea typeface="Times New Roman"/>
                      </a:endParaRPr>
                    </a:p>
                  </a:txBody>
                  <a:tcPr marL="48492" marR="484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ru-RU" sz="1300" b="1">
                          <a:solidFill>
                            <a:schemeClr val="tx1"/>
                          </a:solidFill>
                          <a:effectLst/>
                          <a:latin typeface="+mj-lt"/>
                        </a:rPr>
                        <a:t>Научный руководитель зам. руководителя ДИТИ НИЯУ МИФИ Панин И.Н., доцент каф. радиохимии</a:t>
                      </a:r>
                    </a:p>
                    <a:p>
                      <a:pPr>
                        <a:spcAft>
                          <a:spcPts val="0"/>
                        </a:spcAft>
                      </a:pPr>
                      <a:r>
                        <a:rPr lang="ru-RU" sz="1300" b="1">
                          <a:solidFill>
                            <a:schemeClr val="tx1"/>
                          </a:solidFill>
                          <a:effectLst/>
                          <a:latin typeface="+mj-lt"/>
                        </a:rPr>
                        <a:t>Цимбалюк Е.П.</a:t>
                      </a:r>
                      <a:endParaRPr lang="ru-RU" sz="1300" b="1">
                        <a:solidFill>
                          <a:schemeClr val="tx1"/>
                        </a:solidFill>
                        <a:effectLst/>
                        <a:latin typeface="+mj-lt"/>
                        <a:ea typeface="Times New Roman"/>
                      </a:endParaRPr>
                    </a:p>
                  </a:txBody>
                  <a:tcPr marL="48492" marR="484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68068">
                <a:tc>
                  <a:txBody>
                    <a:bodyPr/>
                    <a:lstStyle/>
                    <a:p>
                      <a:pPr algn="ctr">
                        <a:spcAft>
                          <a:spcPts val="0"/>
                        </a:spcAft>
                      </a:pPr>
                      <a:r>
                        <a:rPr lang="ru-RU" sz="1300" b="1" dirty="0" smtClean="0">
                          <a:solidFill>
                            <a:schemeClr val="tx1"/>
                          </a:solidFill>
                          <a:effectLst/>
                          <a:latin typeface="+mj-lt"/>
                        </a:rPr>
                        <a:t>9.</a:t>
                      </a:r>
                      <a:endParaRPr lang="ru-RU" sz="1300" b="1" dirty="0">
                        <a:solidFill>
                          <a:schemeClr val="tx1"/>
                        </a:solidFill>
                        <a:effectLst/>
                        <a:latin typeface="+mj-lt"/>
                        <a:ea typeface="Times New Roman"/>
                      </a:endParaRPr>
                    </a:p>
                  </a:txBody>
                  <a:tcPr marL="48492" marR="484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ru-RU" sz="1300" b="1" dirty="0">
                          <a:solidFill>
                            <a:schemeClr val="tx1"/>
                          </a:solidFill>
                          <a:effectLst/>
                          <a:latin typeface="+mj-lt"/>
                        </a:rPr>
                        <a:t>Разработка технологий и изготовление композиционных материалов для ядерной энергетики на базе углеродных армирующих компонентов и керамики</a:t>
                      </a:r>
                      <a:endParaRPr lang="ru-RU" sz="1300" b="1" dirty="0">
                        <a:solidFill>
                          <a:schemeClr val="tx1"/>
                        </a:solidFill>
                        <a:effectLst/>
                        <a:latin typeface="+mj-lt"/>
                        <a:ea typeface="Times New Roman"/>
                      </a:endParaRPr>
                    </a:p>
                  </a:txBody>
                  <a:tcPr marL="48492" marR="484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ru-RU" sz="1300" b="1" dirty="0">
                          <a:solidFill>
                            <a:schemeClr val="tx1"/>
                          </a:solidFill>
                          <a:effectLst/>
                          <a:latin typeface="+mj-lt"/>
                        </a:rPr>
                        <a:t>Научный руководитель зам. руководителя ДИТИ НИЯУ МИФИ Панин И.Н., доцент каф. </a:t>
                      </a:r>
                      <a:r>
                        <a:rPr lang="ru-RU" sz="1300" b="1" dirty="0" smtClean="0">
                          <a:solidFill>
                            <a:schemeClr val="tx1"/>
                          </a:solidFill>
                          <a:effectLst/>
                          <a:latin typeface="+mj-lt"/>
                        </a:rPr>
                        <a:t>радиохимии </a:t>
                      </a:r>
                      <a:r>
                        <a:rPr lang="ru-RU" sz="1300" b="1" dirty="0" err="1" smtClean="0">
                          <a:solidFill>
                            <a:schemeClr val="tx1"/>
                          </a:solidFill>
                          <a:effectLst/>
                          <a:latin typeface="+mj-lt"/>
                        </a:rPr>
                        <a:t>Цимбалюк</a:t>
                      </a:r>
                      <a:r>
                        <a:rPr lang="ru-RU" sz="1300" b="1" dirty="0" smtClean="0">
                          <a:solidFill>
                            <a:schemeClr val="tx1"/>
                          </a:solidFill>
                          <a:effectLst/>
                          <a:latin typeface="+mj-lt"/>
                        </a:rPr>
                        <a:t> </a:t>
                      </a:r>
                      <a:r>
                        <a:rPr lang="ru-RU" sz="1300" b="1" dirty="0">
                          <a:solidFill>
                            <a:schemeClr val="tx1"/>
                          </a:solidFill>
                          <a:effectLst/>
                          <a:latin typeface="+mj-lt"/>
                        </a:rPr>
                        <a:t>Е.П.</a:t>
                      </a:r>
                      <a:endParaRPr lang="ru-RU" sz="1300" b="1" dirty="0">
                        <a:solidFill>
                          <a:schemeClr val="tx1"/>
                        </a:solidFill>
                        <a:effectLst/>
                        <a:latin typeface="+mj-lt"/>
                        <a:ea typeface="Times New Roman"/>
                      </a:endParaRPr>
                    </a:p>
                  </a:txBody>
                  <a:tcPr marL="48492" marR="484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41451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4" name="Прямоугольник 3"/>
          <p:cNvSpPr>
            <a:spLocks noChangeArrowheads="1"/>
          </p:cNvSpPr>
          <p:nvPr/>
        </p:nvSpPr>
        <p:spPr bwMode="auto">
          <a:xfrm>
            <a:off x="0" y="3531"/>
            <a:ext cx="9144000" cy="6854469"/>
          </a:xfrm>
          <a:prstGeom prst="rect">
            <a:avLst/>
          </a:prstGeom>
          <a:blipFill dpi="0" rotWithShape="1">
            <a:blip r:embed="rId2"/>
            <a:srcRect/>
            <a:tile tx="0" ty="0" sx="100000" sy="100000" flip="none" algn="tl"/>
          </a:blipFill>
          <a:ln w="25400">
            <a:solidFill>
              <a:srgbClr val="385D8A">
                <a:alpha val="83920"/>
              </a:srgbClr>
            </a:solidFill>
            <a:miter lim="800000"/>
            <a:headEnd/>
            <a:tailEnd/>
          </a:ln>
        </p:spPr>
        <p:txBody>
          <a:bodyPr vert="horz" wrap="square" lIns="91440" tIns="45720" rIns="91440" bIns="45720" numCol="1" anchor="ctr" anchorCtr="0" compatLnSpc="1">
            <a:prstTxWarp prst="textNoShape">
              <a:avLst/>
            </a:prstTxWarp>
          </a:bodyPr>
          <a:lstStyle/>
          <a:p>
            <a:endParaRPr lang="ru-RU">
              <a:solidFill>
                <a:prstClr val="black"/>
              </a:solidFill>
            </a:endParaRPr>
          </a:p>
        </p:txBody>
      </p:sp>
      <p:sp>
        <p:nvSpPr>
          <p:cNvPr id="5" name="TextBox 4"/>
          <p:cNvSpPr txBox="1"/>
          <p:nvPr/>
        </p:nvSpPr>
        <p:spPr>
          <a:xfrm>
            <a:off x="0" y="125688"/>
            <a:ext cx="9036496" cy="1569660"/>
          </a:xfrm>
          <a:prstGeom prst="rect">
            <a:avLst/>
          </a:prstGeom>
          <a:noFill/>
        </p:spPr>
        <p:txBody>
          <a:bodyPr wrap="square" rtlCol="0">
            <a:spAutoFit/>
          </a:bodyPr>
          <a:lstStyle/>
          <a:p>
            <a:pPr algn="ctr"/>
            <a:r>
              <a:rPr lang="ru-RU" sz="3200" b="1" dirty="0" smtClean="0">
                <a:solidFill>
                  <a:prstClr val="black"/>
                </a:solidFill>
              </a:rPr>
              <a:t>Перечень тем научных работ по направлению </a:t>
            </a:r>
            <a:br>
              <a:rPr lang="ru-RU" sz="3200" b="1" dirty="0" smtClean="0">
                <a:solidFill>
                  <a:prstClr val="black"/>
                </a:solidFill>
              </a:rPr>
            </a:br>
            <a:r>
              <a:rPr lang="ru-RU" sz="3200" b="1" dirty="0" smtClean="0">
                <a:solidFill>
                  <a:prstClr val="black"/>
                </a:solidFill>
              </a:rPr>
              <a:t>«Энергетика, экологическая безопасность  и новые композиционные материалы»</a:t>
            </a:r>
            <a:endParaRPr lang="ru-RU" sz="3200" dirty="0">
              <a:solidFill>
                <a:prstClr val="black"/>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275642199"/>
              </p:ext>
            </p:extLst>
          </p:nvPr>
        </p:nvGraphicFramePr>
        <p:xfrm>
          <a:off x="98140" y="2564904"/>
          <a:ext cx="8840216" cy="2346999"/>
        </p:xfrm>
        <a:graphic>
          <a:graphicData uri="http://schemas.openxmlformats.org/drawingml/2006/table">
            <a:tbl>
              <a:tblPr firstRow="1" firstCol="1" lastRow="1" lastCol="1" bandRow="1" bandCol="1">
                <a:tableStyleId>{5C22544A-7EE6-4342-B048-85BDC9FD1C3A}</a:tableStyleId>
              </a:tblPr>
              <a:tblGrid>
                <a:gridCol w="504059"/>
                <a:gridCol w="5599853"/>
                <a:gridCol w="2736304"/>
              </a:tblGrid>
              <a:tr h="629256">
                <a:tc>
                  <a:txBody>
                    <a:bodyPr/>
                    <a:lstStyle/>
                    <a:p>
                      <a:pPr algn="ctr">
                        <a:spcAft>
                          <a:spcPts val="0"/>
                        </a:spcAft>
                      </a:pPr>
                      <a:r>
                        <a:rPr lang="ru-RU" sz="1600" b="1" dirty="0">
                          <a:solidFill>
                            <a:schemeClr val="tx1"/>
                          </a:solidFill>
                          <a:effectLst/>
                        </a:rPr>
                        <a:t>№ п/п</a:t>
                      </a:r>
                      <a:endParaRPr lang="ru-RU" sz="1600" b="1"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dirty="0">
                          <a:solidFill>
                            <a:schemeClr val="tx1"/>
                          </a:solidFill>
                          <a:effectLst/>
                        </a:rPr>
                        <a:t>Наименование научных разработок</a:t>
                      </a:r>
                      <a:endParaRPr lang="ru-RU" sz="1600" b="1"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600" b="1" dirty="0">
                          <a:solidFill>
                            <a:schemeClr val="tx1"/>
                          </a:solidFill>
                          <a:effectLst/>
                        </a:rPr>
                        <a:t>Научный руководитель</a:t>
                      </a:r>
                    </a:p>
                    <a:p>
                      <a:pPr algn="ctr">
                        <a:spcAft>
                          <a:spcPts val="0"/>
                        </a:spcAft>
                      </a:pPr>
                      <a:r>
                        <a:rPr lang="ru-RU" sz="1600" b="1" dirty="0">
                          <a:solidFill>
                            <a:schemeClr val="tx1"/>
                          </a:solidFill>
                          <a:effectLst/>
                        </a:rPr>
                        <a:t>и исполнители</a:t>
                      </a:r>
                      <a:endParaRPr lang="ru-RU" sz="1600" b="1"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2265">
                <a:tc>
                  <a:txBody>
                    <a:bodyPr/>
                    <a:lstStyle/>
                    <a:p>
                      <a:pPr algn="ctr">
                        <a:spcAft>
                          <a:spcPts val="0"/>
                        </a:spcAft>
                      </a:pPr>
                      <a:r>
                        <a:rPr lang="ru-RU" sz="1600" b="1">
                          <a:solidFill>
                            <a:schemeClr val="tx1"/>
                          </a:solidFill>
                          <a:effectLst/>
                        </a:rPr>
                        <a:t>1.</a:t>
                      </a:r>
                      <a:endParaRPr lang="ru-RU" sz="1600" b="1">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ru-RU" sz="1600" b="1" dirty="0" smtClean="0">
                          <a:solidFill>
                            <a:schemeClr val="tx1"/>
                          </a:solidFill>
                          <a:effectLst/>
                        </a:rPr>
                        <a:t>Разработка технологии и оборудования очистки попутного нефтяного газа и нефти от сероводорода </a:t>
                      </a:r>
                      <a:endParaRPr lang="ru-RU" sz="1600" b="1"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ru-RU" sz="1600" b="1" dirty="0" smtClean="0">
                          <a:solidFill>
                            <a:schemeClr val="tx1"/>
                          </a:solidFill>
                          <a:effectLst/>
                        </a:rPr>
                        <a:t>Зам. руководителя</a:t>
                      </a:r>
                      <a:r>
                        <a:rPr lang="ru-RU" sz="1600" b="1" baseline="0" dirty="0" smtClean="0">
                          <a:solidFill>
                            <a:schemeClr val="tx1"/>
                          </a:solidFill>
                          <a:effectLst/>
                        </a:rPr>
                        <a:t> </a:t>
                      </a:r>
                      <a:r>
                        <a:rPr lang="ru-RU" sz="1600" b="1" dirty="0" smtClean="0">
                          <a:solidFill>
                            <a:schemeClr val="tx1"/>
                          </a:solidFill>
                          <a:effectLst/>
                        </a:rPr>
                        <a:t>ДИТИ </a:t>
                      </a:r>
                      <a:r>
                        <a:rPr lang="ru-RU" sz="1600" b="1" dirty="0">
                          <a:solidFill>
                            <a:schemeClr val="tx1"/>
                          </a:solidFill>
                          <a:effectLst/>
                        </a:rPr>
                        <a:t>НИЯУ МИФИ </a:t>
                      </a:r>
                      <a:r>
                        <a:rPr lang="ru-RU" sz="1600" b="1" dirty="0" smtClean="0">
                          <a:solidFill>
                            <a:schemeClr val="tx1"/>
                          </a:solidFill>
                          <a:effectLst/>
                        </a:rPr>
                        <a:t>– Панин</a:t>
                      </a:r>
                      <a:r>
                        <a:rPr lang="ru-RU" sz="1600" b="1" baseline="0" dirty="0" smtClean="0">
                          <a:solidFill>
                            <a:schemeClr val="tx1"/>
                          </a:solidFill>
                          <a:effectLst/>
                        </a:rPr>
                        <a:t> И.Н.</a:t>
                      </a:r>
                      <a:endParaRPr lang="ru-RU" sz="1600" b="1"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45478">
                <a:tc>
                  <a:txBody>
                    <a:bodyPr/>
                    <a:lstStyle/>
                    <a:p>
                      <a:pPr algn="ctr">
                        <a:spcAft>
                          <a:spcPts val="0"/>
                        </a:spcAft>
                      </a:pPr>
                      <a:r>
                        <a:rPr lang="ru-RU" sz="1600" b="1">
                          <a:solidFill>
                            <a:schemeClr val="tx1"/>
                          </a:solidFill>
                          <a:effectLst/>
                        </a:rPr>
                        <a:t>2.</a:t>
                      </a:r>
                      <a:endParaRPr lang="ru-RU" sz="1600" b="1">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ru-RU" sz="1600" b="1" dirty="0" smtClean="0">
                          <a:solidFill>
                            <a:schemeClr val="tx1"/>
                          </a:solidFill>
                          <a:effectLst/>
                        </a:rPr>
                        <a:t>Разработка новых композиционных материалов</a:t>
                      </a:r>
                      <a:r>
                        <a:rPr lang="ru-RU" sz="1600" b="1" baseline="0" dirty="0" smtClean="0">
                          <a:solidFill>
                            <a:schemeClr val="tx1"/>
                          </a:solidFill>
                          <a:effectLst/>
                        </a:rPr>
                        <a:t> специального назначения на базе текстильных армирующих компонентов</a:t>
                      </a:r>
                      <a:endParaRPr lang="ru-RU" sz="1600" b="1"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ru-RU" sz="1600" b="1" dirty="0" smtClean="0">
                          <a:solidFill>
                            <a:schemeClr val="tx1"/>
                          </a:solidFill>
                          <a:effectLst/>
                        </a:rPr>
                        <a:t>Зам. руководителя</a:t>
                      </a:r>
                      <a:r>
                        <a:rPr lang="ru-RU" sz="1600" b="1" baseline="0" dirty="0" smtClean="0">
                          <a:solidFill>
                            <a:schemeClr val="tx1"/>
                          </a:solidFill>
                          <a:effectLst/>
                        </a:rPr>
                        <a:t> </a:t>
                      </a:r>
                      <a:r>
                        <a:rPr lang="ru-RU" sz="1600" b="1" dirty="0" smtClean="0">
                          <a:solidFill>
                            <a:schemeClr val="tx1"/>
                          </a:solidFill>
                          <a:effectLst/>
                        </a:rPr>
                        <a:t>ДИТИ НИЯУ МИФИ – Панин</a:t>
                      </a:r>
                      <a:r>
                        <a:rPr lang="ru-RU" sz="1600" b="1" baseline="0" dirty="0" smtClean="0">
                          <a:solidFill>
                            <a:schemeClr val="tx1"/>
                          </a:solidFill>
                          <a:effectLst/>
                        </a:rPr>
                        <a:t> И.Н.</a:t>
                      </a:r>
                      <a:endParaRPr lang="ru-RU" sz="1600" b="1"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11753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0" y="-387424"/>
            <a:ext cx="9175907" cy="7245424"/>
          </a:xfrm>
          <a:prstGeom prst="rect">
            <a:avLst/>
          </a:prstGeom>
          <a:blipFill dpi="0" rotWithShape="1">
            <a:blip r:embed="rId2"/>
            <a:srcRect/>
            <a:tile tx="0" ty="0" sx="100000" sy="100000" flip="none" algn="tl"/>
          </a:blipFill>
          <a:ln w="25400">
            <a:solidFill>
              <a:srgbClr val="385D8A">
                <a:alpha val="83920"/>
              </a:srgbClr>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2" name="Заголовок 1"/>
          <p:cNvSpPr>
            <a:spLocks noGrp="1"/>
          </p:cNvSpPr>
          <p:nvPr>
            <p:ph type="ctrTitle"/>
          </p:nvPr>
        </p:nvSpPr>
        <p:spPr>
          <a:xfrm>
            <a:off x="0" y="0"/>
            <a:ext cx="9073008" cy="1019613"/>
          </a:xfrm>
        </p:spPr>
        <p:txBody>
          <a:bodyPr>
            <a:noAutofit/>
          </a:bodyPr>
          <a:lstStyle/>
          <a:p>
            <a:r>
              <a:rPr lang="ru-RU" sz="3200" b="1" dirty="0" smtClean="0"/>
              <a:t>Применяемые локальные установки очистки ЖРО от радиоактивного йода</a:t>
            </a:r>
            <a:endParaRPr lang="ru-RU" sz="3200" b="1" dirty="0"/>
          </a:p>
        </p:txBody>
      </p:sp>
      <p:sp>
        <p:nvSpPr>
          <p:cNvPr id="3" name="Подзаголовок 2"/>
          <p:cNvSpPr>
            <a:spLocks noGrp="1"/>
          </p:cNvSpPr>
          <p:nvPr>
            <p:ph type="subTitle" idx="1"/>
          </p:nvPr>
        </p:nvSpPr>
        <p:spPr>
          <a:xfrm>
            <a:off x="21042" y="980728"/>
            <a:ext cx="8943445" cy="5688632"/>
          </a:xfrm>
        </p:spPr>
        <p:txBody>
          <a:bodyPr/>
          <a:lstStyle/>
          <a:p>
            <a:endParaRPr lang="ru-RU" dirty="0"/>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76" y="1700808"/>
            <a:ext cx="8497367" cy="4824536"/>
          </a:xfrm>
          <a:prstGeom prst="rect">
            <a:avLst/>
          </a:prstGeom>
          <a:noFill/>
          <a:ln>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383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25400">
            <a:solidFill>
              <a:srgbClr val="385D8A">
                <a:alpha val="83920"/>
              </a:srgbClr>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2" name="Заголовок 1"/>
          <p:cNvSpPr>
            <a:spLocks noGrp="1"/>
          </p:cNvSpPr>
          <p:nvPr>
            <p:ph type="ctrTitle"/>
          </p:nvPr>
        </p:nvSpPr>
        <p:spPr>
          <a:xfrm>
            <a:off x="179512" y="116633"/>
            <a:ext cx="8424936" cy="720080"/>
          </a:xfrm>
        </p:spPr>
        <p:txBody>
          <a:bodyPr>
            <a:noAutofit/>
          </a:bodyPr>
          <a:lstStyle/>
          <a:p>
            <a:r>
              <a:rPr lang="ru-RU" sz="3200" b="1" dirty="0"/>
              <a:t>Применение текстильных волокон для очистки водных растворов от </a:t>
            </a:r>
            <a:r>
              <a:rPr lang="en-US" sz="3200" b="1" dirty="0"/>
              <a:t>I</a:t>
            </a:r>
            <a:r>
              <a:rPr lang="en-US" sz="3200" b="1" baseline="30000" dirty="0"/>
              <a:t>131</a:t>
            </a:r>
            <a:endParaRPr lang="ru-RU" sz="3200" b="1" dirty="0"/>
          </a:p>
        </p:txBody>
      </p:sp>
      <p:sp>
        <p:nvSpPr>
          <p:cNvPr id="3" name="Подзаголовок 2"/>
          <p:cNvSpPr>
            <a:spLocks noGrp="1"/>
          </p:cNvSpPr>
          <p:nvPr>
            <p:ph type="subTitle" idx="1"/>
          </p:nvPr>
        </p:nvSpPr>
        <p:spPr/>
        <p:txBody>
          <a:bodyPr/>
          <a:lstStyle/>
          <a:p>
            <a:endParaRPr lang="ru-RU"/>
          </a:p>
        </p:txBody>
      </p:sp>
      <p:pic>
        <p:nvPicPr>
          <p:cNvPr id="4" name="Picture 72"/>
          <p:cNvPicPr>
            <a:picLocks noChangeAspect="1" noChangeArrowheads="1"/>
          </p:cNvPicPr>
          <p:nvPr/>
        </p:nvPicPr>
        <p:blipFill rotWithShape="1">
          <a:blip r:embed="rId3">
            <a:extLst>
              <a:ext uri="{28A0092B-C50C-407E-A947-70E740481C1C}">
                <a14:useLocalDpi xmlns:a14="http://schemas.microsoft.com/office/drawing/2010/main" val="0"/>
              </a:ext>
            </a:extLst>
          </a:blip>
          <a:srcRect l="4080" t="12589" r="3585"/>
          <a:stretch/>
        </p:blipFill>
        <p:spPr bwMode="auto">
          <a:xfrm>
            <a:off x="2119256" y="1052736"/>
            <a:ext cx="5306136"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719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a:spLocks noChangeArrowheads="1"/>
          </p:cNvSpPr>
          <p:nvPr/>
        </p:nvSpPr>
        <p:spPr bwMode="auto">
          <a:xfrm>
            <a:off x="1" y="0"/>
            <a:ext cx="9144000" cy="6858000"/>
          </a:xfrm>
          <a:prstGeom prst="rect">
            <a:avLst/>
          </a:prstGeom>
          <a:blipFill dpi="0" rotWithShape="1">
            <a:blip r:embed="rId2"/>
            <a:srcRect/>
            <a:tile tx="0" ty="0" sx="100000" sy="100000" flip="none" algn="tl"/>
          </a:blipFill>
          <a:ln w="25400">
            <a:solidFill>
              <a:srgbClr val="385D8A">
                <a:alpha val="83920"/>
              </a:srgbClr>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2" name="Заголовок 1"/>
          <p:cNvSpPr>
            <a:spLocks noGrp="1"/>
          </p:cNvSpPr>
          <p:nvPr>
            <p:ph type="title"/>
          </p:nvPr>
        </p:nvSpPr>
        <p:spPr>
          <a:xfrm>
            <a:off x="179512" y="188640"/>
            <a:ext cx="8496944" cy="994122"/>
          </a:xfrm>
        </p:spPr>
        <p:txBody>
          <a:bodyPr>
            <a:noAutofit/>
          </a:bodyPr>
          <a:lstStyle/>
          <a:p>
            <a:r>
              <a:rPr lang="ru-RU" sz="3200" b="1" dirty="0" smtClean="0"/>
              <a:t>Очистка попутного нефтяного газа (ПНГ) от сероводорода</a:t>
            </a:r>
            <a:endParaRPr lang="ru-RU" sz="3200" b="1" dirty="0"/>
          </a:p>
        </p:txBody>
      </p:sp>
      <p:sp>
        <p:nvSpPr>
          <p:cNvPr id="3" name="Объект 2"/>
          <p:cNvSpPr>
            <a:spLocks noGrp="1"/>
          </p:cNvSpPr>
          <p:nvPr>
            <p:ph idx="1"/>
          </p:nvPr>
        </p:nvSpPr>
        <p:spPr/>
        <p:txBody>
          <a:bodyPr/>
          <a:lstStyle/>
          <a:p>
            <a:endParaRPr lang="ru-RU" dirty="0"/>
          </a:p>
        </p:txBody>
      </p:sp>
      <p:grpSp>
        <p:nvGrpSpPr>
          <p:cNvPr id="4" name="Группа 3"/>
          <p:cNvGrpSpPr>
            <a:grpSpLocks noChangeAspect="1"/>
          </p:cNvGrpSpPr>
          <p:nvPr/>
        </p:nvGrpSpPr>
        <p:grpSpPr>
          <a:xfrm>
            <a:off x="598568" y="1412776"/>
            <a:ext cx="8352706" cy="5040138"/>
            <a:chOff x="1187450" y="1773238"/>
            <a:chExt cx="7161213" cy="4321175"/>
          </a:xfrm>
        </p:grpSpPr>
        <p:pic>
          <p:nvPicPr>
            <p:cNvPr id="5" name="Picture 4" descr="PC120097"/>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148263" y="1773238"/>
              <a:ext cx="3200400" cy="4267200"/>
            </a:xfrm>
            <a:noFill/>
          </p:spPr>
        </p:pic>
        <p:pic>
          <p:nvPicPr>
            <p:cNvPr id="6" name="Picture 5" descr="P4150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573463"/>
              <a:ext cx="20161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73995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a:spLocks noChangeArrowheads="1"/>
          </p:cNvSpPr>
          <p:nvPr/>
        </p:nvSpPr>
        <p:spPr bwMode="auto">
          <a:xfrm>
            <a:off x="1" y="0"/>
            <a:ext cx="9144000" cy="6858000"/>
          </a:xfrm>
          <a:prstGeom prst="rect">
            <a:avLst/>
          </a:prstGeom>
          <a:blipFill dpi="0" rotWithShape="1">
            <a:blip r:embed="rId2"/>
            <a:srcRect/>
            <a:tile tx="0" ty="0" sx="100000" sy="100000" flip="none" algn="tl"/>
          </a:blipFill>
          <a:ln w="25400">
            <a:solidFill>
              <a:srgbClr val="385D8A">
                <a:alpha val="83920"/>
              </a:srgbClr>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2" name="Заголовок 1"/>
          <p:cNvSpPr>
            <a:spLocks noGrp="1"/>
          </p:cNvSpPr>
          <p:nvPr>
            <p:ph type="title"/>
          </p:nvPr>
        </p:nvSpPr>
        <p:spPr>
          <a:xfrm>
            <a:off x="467544" y="51303"/>
            <a:ext cx="8064896" cy="857417"/>
          </a:xfrm>
        </p:spPr>
        <p:txBody>
          <a:bodyPr>
            <a:normAutofit/>
          </a:bodyPr>
          <a:lstStyle/>
          <a:p>
            <a:r>
              <a:rPr lang="ru-RU" sz="3200" b="1" dirty="0" err="1" smtClean="0"/>
              <a:t>Воздухо</a:t>
            </a:r>
            <a:r>
              <a:rPr lang="ru-RU" sz="3200" b="1" dirty="0" smtClean="0"/>
              <a:t>-газоочистительные модули</a:t>
            </a:r>
            <a:endParaRPr lang="ru-RU" sz="3200" b="1" dirty="0"/>
          </a:p>
        </p:txBody>
      </p:sp>
      <p:sp>
        <p:nvSpPr>
          <p:cNvPr id="3" name="Объект 2"/>
          <p:cNvSpPr>
            <a:spLocks noGrp="1"/>
          </p:cNvSpPr>
          <p:nvPr>
            <p:ph idx="1"/>
          </p:nvPr>
        </p:nvSpPr>
        <p:spPr>
          <a:xfrm>
            <a:off x="107504" y="1052736"/>
            <a:ext cx="9036496" cy="5688632"/>
          </a:xfrm>
        </p:spPr>
        <p:txBody>
          <a:bodyPr>
            <a:noAutofit/>
          </a:bodyPr>
          <a:lstStyle/>
          <a:p>
            <a:pPr marL="3582988" indent="0" algn="ctr">
              <a:spcBef>
                <a:spcPts val="0"/>
              </a:spcBef>
              <a:buNone/>
            </a:pPr>
            <a:r>
              <a:rPr lang="ru-RU" sz="1600" b="1" dirty="0"/>
              <a:t>ОСНОВНЫЕ ОБЛАСТИ ПРИМЕНЕНИЯ:</a:t>
            </a:r>
            <a:endParaRPr lang="ru-RU" sz="1600" dirty="0"/>
          </a:p>
          <a:p>
            <a:pPr marL="3319463" lvl="0" indent="263525">
              <a:spcBef>
                <a:spcPts val="0"/>
              </a:spcBef>
              <a:buNone/>
            </a:pPr>
            <a:r>
              <a:rPr lang="ru-RU" sz="1600" dirty="0"/>
              <a:t>Модули воздухоочистительные «Пантекс» предназначены для очистки и обеззараживания воздуха, поступающего в жилые и производственные помещения, системы приточной вентиляции, на станции метрополитенов, шахты и помещения химических складов, объекты социального значения. Модули могут устанавливаться в чистых помещениях лечебных учреждений, предприятиях фармацевтической, электронной, пищевой и других отраслей промышленности.</a:t>
            </a:r>
          </a:p>
          <a:p>
            <a:pPr marL="3582988" indent="0">
              <a:spcBef>
                <a:spcPts val="0"/>
              </a:spcBef>
              <a:buNone/>
            </a:pPr>
            <a:endParaRPr lang="ru-RU" sz="1600" b="1" dirty="0" smtClean="0"/>
          </a:p>
          <a:p>
            <a:pPr marL="3582988" indent="0">
              <a:spcBef>
                <a:spcPts val="0"/>
              </a:spcBef>
              <a:buNone/>
            </a:pPr>
            <a:r>
              <a:rPr lang="ru-RU" sz="1600" b="1" dirty="0" smtClean="0"/>
              <a:t>ПРЕИМУЩЕСТВА</a:t>
            </a:r>
            <a:r>
              <a:rPr lang="ru-RU" sz="1600" b="1" dirty="0"/>
              <a:t>:</a:t>
            </a:r>
            <a:endParaRPr lang="ru-RU" sz="1600" dirty="0"/>
          </a:p>
          <a:p>
            <a:pPr marL="0" lvl="0" indent="363538">
              <a:spcBef>
                <a:spcPts val="0"/>
              </a:spcBef>
            </a:pPr>
            <a:r>
              <a:rPr lang="ru-RU" sz="1600" dirty="0"/>
              <a:t>площадь фильтровальной перегородки увеличена в 5 раз по сравнению с рамочными фильтрами;</a:t>
            </a:r>
          </a:p>
          <a:p>
            <a:pPr marL="0" lvl="0" indent="363538">
              <a:spcBef>
                <a:spcPts val="0"/>
              </a:spcBef>
            </a:pPr>
            <a:r>
              <a:rPr lang="ru-RU" sz="1600" dirty="0"/>
              <a:t>не подвержены явлению «пробой фильтровальной перегородки», что резко увеличивает срок службы фильтра и качество очистки воздуха;</a:t>
            </a:r>
          </a:p>
          <a:p>
            <a:pPr marL="0" lvl="0" indent="363538">
              <a:spcBef>
                <a:spcPts val="0"/>
              </a:spcBef>
            </a:pPr>
            <a:r>
              <a:rPr lang="ru-RU" sz="1600" dirty="0"/>
              <a:t>  не требуется больших затрат на замену картриджей, так как </a:t>
            </a:r>
            <a:r>
              <a:rPr lang="ru-RU" sz="1600" dirty="0" err="1"/>
              <a:t>однопроцессный</a:t>
            </a:r>
            <a:r>
              <a:rPr lang="ru-RU" sz="1600" dirty="0"/>
              <a:t> способ формирования картриджей обеспечивает их дешевизну;</a:t>
            </a:r>
          </a:p>
          <a:p>
            <a:pPr marL="0" lvl="0" indent="363538">
              <a:spcBef>
                <a:spcPts val="0"/>
              </a:spcBef>
            </a:pPr>
            <a:r>
              <a:rPr lang="ru-RU" sz="1600" dirty="0"/>
              <a:t>регенерация возможна любыми известными способами (промывкой струей горячей воды, продувкой струей воздуха, при сильном загрязнении промывкой в 10%-ом растворе щавелевой кислоты);</a:t>
            </a:r>
          </a:p>
          <a:p>
            <a:pPr marL="0" lvl="0" indent="363538">
              <a:spcBef>
                <a:spcPts val="0"/>
              </a:spcBef>
            </a:pPr>
            <a:r>
              <a:rPr lang="ru-RU" sz="1600" dirty="0"/>
              <a:t>муфтовое соединение картриджей обеспечивает легкость их разборки, сборки и монтажа в модуль.</a:t>
            </a:r>
          </a:p>
          <a:p>
            <a:pPr marL="0" indent="0">
              <a:spcBef>
                <a:spcPts val="0"/>
              </a:spcBef>
              <a:buNone/>
            </a:pPr>
            <a:endParaRPr lang="ru-RU" sz="1600" dirty="0"/>
          </a:p>
        </p:txBody>
      </p:sp>
      <p:pic>
        <p:nvPicPr>
          <p:cNvPr id="4" name="Picture 4" descr="luft"/>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71650"/>
            <a:ext cx="2736304" cy="2473374"/>
          </a:xfrm>
          <a:prstGeom prst="rect">
            <a:avLst/>
          </a:prstGeom>
          <a:noFill/>
          <a:ln>
            <a:noFill/>
          </a:ln>
          <a:effectLst>
            <a:glow rad="63500">
              <a:schemeClr val="accent1">
                <a:satMod val="175000"/>
                <a:alpha val="40000"/>
              </a:schemeClr>
            </a:glow>
          </a:effectLst>
          <a:extLst/>
        </p:spPr>
      </p:pic>
    </p:spTree>
    <p:extLst>
      <p:ext uri="{BB962C8B-B14F-4D97-AF65-F5344CB8AC3E}">
        <p14:creationId xmlns:p14="http://schemas.microsoft.com/office/powerpoint/2010/main" val="75085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TotalTime>
  <Words>1169</Words>
  <Application>Microsoft Office PowerPoint</Application>
  <PresentationFormat>Экран (4:3)</PresentationFormat>
  <Paragraphs>173</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«Современные материалы и технологии атомной энергетики»  Предложения ДИТИ НИЯУ МИФИ о расширении научных направлений исследований проводимых в рамках развития ядерно-инновационного кластера (ЯИК) г. Димитровград Ульяновской области </vt:lpstr>
      <vt:lpstr>ПЕРЕЧЕНЬ НАУЧНЫХ РАБОТ по направлению «Новые материалы атомной энергетики»</vt:lpstr>
      <vt:lpstr>Презентация PowerPoint</vt:lpstr>
      <vt:lpstr>Перечень тем научных работ по направлению  «Экологическая безопасность»</vt:lpstr>
      <vt:lpstr>Презентация PowerPoint</vt:lpstr>
      <vt:lpstr>Применяемые локальные установки очистки ЖРО от радиоактивного йода</vt:lpstr>
      <vt:lpstr>Применение текстильных волокон для очистки водных растворов от I131</vt:lpstr>
      <vt:lpstr>Очистка попутного нефтяного газа (ПНГ) от сероводорода</vt:lpstr>
      <vt:lpstr>Воздухо-газоочистительные модули</vt:lpstr>
      <vt:lpstr>Презентация PowerPoint</vt:lpstr>
      <vt:lpstr>Презентация PowerPoint</vt:lpstr>
      <vt:lpstr>Презентация PowerPoint</vt:lpstr>
      <vt:lpstr>Спасибо за внимание!</vt:lpstr>
    </vt:vector>
  </TitlesOfParts>
  <Company>ДИТИ НИЯУ МИФИ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Надежда Н. Губанова</dc:creator>
  <cp:lastModifiedBy>Иван Н. Панин</cp:lastModifiedBy>
  <cp:revision>30</cp:revision>
  <dcterms:created xsi:type="dcterms:W3CDTF">2013-02-20T04:43:38Z</dcterms:created>
  <dcterms:modified xsi:type="dcterms:W3CDTF">2014-05-26T04:14:33Z</dcterms:modified>
</cp:coreProperties>
</file>